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1" r:id="rId3"/>
    <p:sldId id="263" r:id="rId4"/>
    <p:sldId id="267" r:id="rId5"/>
    <p:sldId id="265" r:id="rId6"/>
    <p:sldId id="280" r:id="rId7"/>
    <p:sldId id="274" r:id="rId8"/>
    <p:sldId id="273" r:id="rId9"/>
    <p:sldId id="305" r:id="rId10"/>
    <p:sldId id="284" r:id="rId11"/>
    <p:sldId id="271" r:id="rId12"/>
    <p:sldId id="288" r:id="rId13"/>
    <p:sldId id="290" r:id="rId14"/>
    <p:sldId id="286" r:id="rId15"/>
    <p:sldId id="292" r:id="rId16"/>
    <p:sldId id="295" r:id="rId17"/>
    <p:sldId id="297" r:id="rId18"/>
    <p:sldId id="294" r:id="rId19"/>
    <p:sldId id="299" r:id="rId20"/>
    <p:sldId id="301" r:id="rId21"/>
    <p:sldId id="303"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3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18C15-E54E-41CE-A0AF-F1520792D3EC}" type="datetimeFigureOut">
              <a:rPr lang="en-US" smtClean="0"/>
              <a:pPr/>
              <a:t>10/7/2021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3C37F-B758-49FE-8121-25D6FEB6071B}" type="slidenum">
              <a:rPr lang="en-US" smtClean="0"/>
              <a:pPr/>
              <a:t>‹#›</a:t>
            </a:fld>
            <a:endParaRPr lang="en-US"/>
          </a:p>
        </p:txBody>
      </p:sp>
    </p:spTree>
    <p:extLst>
      <p:ext uri="{BB962C8B-B14F-4D97-AF65-F5344CB8AC3E}">
        <p14:creationId xmlns:p14="http://schemas.microsoft.com/office/powerpoint/2010/main" val="59570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E9287F-5D02-48B7-8304-50753A08280E}" type="slidenum">
              <a:rPr lang="en-US" smtClean="0"/>
              <a:pPr>
                <a:defRPr/>
              </a:pPr>
              <a:t>1</a:t>
            </a:fld>
            <a:endParaRPr lang="en-US" smtClean="0"/>
          </a:p>
        </p:txBody>
      </p:sp>
      <p:sp>
        <p:nvSpPr>
          <p:cNvPr id="31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B80EEC5-5F9D-4898-A3D0-8CE858DB3578}" type="slidenum">
              <a:rPr lang="en-US" smtClean="0"/>
              <a:pPr/>
              <a:t>10</a:t>
            </a:fld>
            <a:endParaRPr lang="en-US" smtClean="0"/>
          </a:p>
        </p:txBody>
      </p:sp>
      <p:sp>
        <p:nvSpPr>
          <p:cNvPr id="37891" name="Rectangle 2"/>
          <p:cNvSpPr>
            <a:spLocks noGrp="1" noRot="1" noChangeAspect="1" noChangeArrowheads="1" noTextEdit="1"/>
          </p:cNvSpPr>
          <p:nvPr>
            <p:ph type="sldImg"/>
          </p:nvPr>
        </p:nvSpPr>
        <p:spPr>
          <a:xfrm>
            <a:off x="381000" y="695325"/>
            <a:ext cx="6096000" cy="3429000"/>
          </a:xfrm>
          <a:ln/>
        </p:spPr>
      </p:sp>
      <p:sp>
        <p:nvSpPr>
          <p:cNvPr id="37892"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3C37F-B758-49FE-8121-25D6FEB6071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58676-B0E5-4F98-A24E-3D5881842DE5}"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8676-B0E5-4F98-A24E-3D5881842DE5}"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8676-B0E5-4F98-A24E-3D5881842DE5}"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8676-B0E5-4F98-A24E-3D5881842DE5}"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58676-B0E5-4F98-A24E-3D5881842DE5}"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58676-B0E5-4F98-A24E-3D5881842DE5}"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58676-B0E5-4F98-A24E-3D5881842DE5}"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58676-B0E5-4F98-A24E-3D5881842DE5}"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58676-B0E5-4F98-A24E-3D5881842DE5}"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58676-B0E5-4F98-A24E-3D5881842DE5}"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58676-B0E5-4F98-A24E-3D5881842DE5}"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C937E-C856-4719-A085-2B3F064454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358676-B0E5-4F98-A24E-3D5881842DE5}" type="datetimeFigureOut">
              <a:rPr lang="en-US" smtClean="0"/>
              <a:pPr/>
              <a:t>10/7/2021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66C937E-C856-4719-A085-2B3F06445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encrypted-tbn0.gstatic.com/images?q=tbn:ANd9GcTssW6k7zUvubO1dgjR_DQB3a8u1SeFMVCny27pZkcW3espWjks"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https://encrypted-tbn1.gstatic.com/images?q=tbn:ANd9GcTVlmJ7xXiihg-RfHp2tE5V-ixvdo-FNQfaVTQ_4A5UXSbKhz-hZQ"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dongvang"/>
          <p:cNvPicPr>
            <a:picLocks noChangeAspect="1" noChangeArrowheads="1"/>
          </p:cNvPicPr>
          <p:nvPr/>
        </p:nvPicPr>
        <p:blipFill>
          <a:blip r:embed="rId3">
            <a:clrChange>
              <a:clrFrom>
                <a:srgbClr val="FFFFFF"/>
              </a:clrFrom>
              <a:clrTo>
                <a:srgbClr val="FFFFFF">
                  <a:alpha val="0"/>
                </a:srgbClr>
              </a:clrTo>
            </a:clrChange>
            <a:lum bright="6000" contrast="2000"/>
          </a:blip>
          <a:srcRect/>
          <a:stretch>
            <a:fillRect/>
          </a:stretch>
        </p:blipFill>
        <p:spPr bwMode="auto">
          <a:xfrm>
            <a:off x="1066800" y="0"/>
            <a:ext cx="6934200" cy="5143500"/>
          </a:xfrm>
          <a:prstGeom prst="rect">
            <a:avLst/>
          </a:prstGeom>
          <a:noFill/>
          <a:ln w="9525">
            <a:noFill/>
            <a:miter lim="800000"/>
            <a:headEnd/>
            <a:tailEnd/>
          </a:ln>
        </p:spPr>
      </p:pic>
      <p:sp>
        <p:nvSpPr>
          <p:cNvPr id="38915" name="Rectangle 3"/>
          <p:cNvSpPr>
            <a:spLocks noGrp="1" noRot="1" noChangeArrowheads="1"/>
          </p:cNvSpPr>
          <p:nvPr>
            <p:ph type="title" idx="4294967295"/>
          </p:nvPr>
        </p:nvSpPr>
        <p:spPr>
          <a:xfrm>
            <a:off x="533400" y="400050"/>
            <a:ext cx="7772400" cy="857250"/>
          </a:xfrm>
        </p:spPr>
        <p:txBody>
          <a:bodyPr/>
          <a:lstStyle/>
          <a:p>
            <a:pPr eaLnBrk="1" hangingPunct="1">
              <a:defRPr/>
            </a:pPr>
            <a:r>
              <a:rPr lang="en-US" smtClean="0"/>
              <a:t>   </a:t>
            </a:r>
          </a:p>
        </p:txBody>
      </p:sp>
      <p:sp>
        <p:nvSpPr>
          <p:cNvPr id="38917" name="Text Box 5"/>
          <p:cNvSpPr txBox="1">
            <a:spLocks noChangeArrowheads="1"/>
          </p:cNvSpPr>
          <p:nvPr/>
        </p:nvSpPr>
        <p:spPr bwMode="auto">
          <a:xfrm>
            <a:off x="1600200" y="2286000"/>
            <a:ext cx="6019800" cy="923330"/>
          </a:xfrm>
          <a:prstGeom prst="rect">
            <a:avLst/>
          </a:prstGeom>
          <a:noFill/>
          <a:ln w="9525">
            <a:noFill/>
            <a:miter lim="800000"/>
            <a:headEnd/>
            <a:tailEnd/>
          </a:ln>
        </p:spPr>
        <p:txBody>
          <a:bodyPr>
            <a:spAutoFit/>
          </a:bodyPr>
          <a:lstStyle/>
          <a:p>
            <a:pPr algn="ctr">
              <a:spcBef>
                <a:spcPct val="50000"/>
              </a:spcBef>
            </a:pPr>
            <a:endParaRPr lang="en-US" sz="5400" b="1">
              <a:solidFill>
                <a:srgbClr val="A50021"/>
              </a:solidFill>
              <a:latin typeface="Arial Unicode MS" pitchFamily="34" charset="-128"/>
            </a:endParaRPr>
          </a:p>
        </p:txBody>
      </p:sp>
      <p:sp>
        <p:nvSpPr>
          <p:cNvPr id="3077" name="Text Box 6"/>
          <p:cNvSpPr txBox="1">
            <a:spLocks noChangeArrowheads="1"/>
          </p:cNvSpPr>
          <p:nvPr/>
        </p:nvSpPr>
        <p:spPr bwMode="auto">
          <a:xfrm>
            <a:off x="1752600" y="3143250"/>
            <a:ext cx="6248400" cy="830997"/>
          </a:xfrm>
          <a:prstGeom prst="rect">
            <a:avLst/>
          </a:prstGeom>
          <a:noFill/>
          <a:ln w="9525">
            <a:noFill/>
            <a:miter lim="800000"/>
            <a:headEnd/>
            <a:tailEnd/>
          </a:ln>
        </p:spPr>
        <p:txBody>
          <a:bodyPr>
            <a:spAutoFit/>
          </a:bodyPr>
          <a:lstStyle/>
          <a:p>
            <a:pPr algn="ctr">
              <a:spcBef>
                <a:spcPct val="50000"/>
              </a:spcBef>
            </a:pPr>
            <a:r>
              <a:rPr lang="en-US" sz="4800" b="1" err="1">
                <a:solidFill>
                  <a:srgbClr val="FF0000"/>
                </a:solidFill>
                <a:latin typeface="Times New Roman" pitchFamily="18" charset="0"/>
              </a:rPr>
              <a:t>Lịch</a:t>
            </a:r>
            <a:r>
              <a:rPr lang="en-US" sz="4800" b="1">
                <a:solidFill>
                  <a:srgbClr val="FF0000"/>
                </a:solidFill>
                <a:latin typeface="Times New Roman" pitchFamily="18" charset="0"/>
              </a:rPr>
              <a:t> </a:t>
            </a:r>
            <a:r>
              <a:rPr lang="en-US" sz="4800" b="1" err="1">
                <a:solidFill>
                  <a:srgbClr val="FF0000"/>
                </a:solidFill>
                <a:latin typeface="Times New Roman" pitchFamily="18" charset="0"/>
              </a:rPr>
              <a:t>sử</a:t>
            </a:r>
            <a:r>
              <a:rPr lang="en-US" sz="4800" b="1">
                <a:solidFill>
                  <a:srgbClr val="CC0000"/>
                </a:solidFill>
                <a:latin typeface="Times New Roman" pitchFamily="18" charset="0"/>
              </a:rPr>
              <a:t> </a:t>
            </a:r>
            <a:r>
              <a:rPr lang="en-US" sz="4800" b="1" err="1" smtClean="0">
                <a:solidFill>
                  <a:srgbClr val="FF0000"/>
                </a:solidFill>
                <a:latin typeface="Times New Roman" pitchFamily="18" charset="0"/>
              </a:rPr>
              <a:t>lớp</a:t>
            </a:r>
            <a:r>
              <a:rPr lang="en-US" sz="4800" b="1" smtClean="0">
                <a:solidFill>
                  <a:srgbClr val="FF0000"/>
                </a:solidFill>
                <a:latin typeface="Times New Roman" pitchFamily="18" charset="0"/>
              </a:rPr>
              <a:t> 7</a:t>
            </a:r>
            <a:endParaRPr lang="en-US" b="1"/>
          </a:p>
        </p:txBody>
      </p:sp>
      <p:sp>
        <p:nvSpPr>
          <p:cNvPr id="3078" name="WordArt 9"/>
          <p:cNvSpPr>
            <a:spLocks noChangeArrowheads="1" noChangeShapeType="1" noTextEdit="1"/>
          </p:cNvSpPr>
          <p:nvPr/>
        </p:nvSpPr>
        <p:spPr bwMode="auto">
          <a:xfrm>
            <a:off x="1600200" y="628650"/>
            <a:ext cx="5867400" cy="4343400"/>
          </a:xfrm>
          <a:prstGeom prst="rect">
            <a:avLst/>
          </a:prstGeom>
        </p:spPr>
        <p:txBody>
          <a:bodyPr spcFirstLastPara="1" wrap="none" fromWordArt="1">
            <a:prstTxWarp prst="textArchUp">
              <a:avLst>
                <a:gd name="adj" fmla="val 10342764"/>
              </a:avLst>
            </a:prstTxWarp>
          </a:bodyPr>
          <a:lstStyle/>
          <a:p>
            <a:pPr algn="ctr"/>
            <a:r>
              <a:rPr lang="en-US" sz="2400" kern="10">
                <a:ln w="9525">
                  <a:solidFill>
                    <a:srgbClr val="000000"/>
                  </a:solidFill>
                  <a:round/>
                  <a:headEnd/>
                  <a:tailEnd/>
                </a:ln>
                <a:solidFill>
                  <a:srgbClr val="008000"/>
                </a:solidFill>
                <a:latin typeface="Times New Roman"/>
                <a:cs typeface="Times New Roman"/>
              </a:rPr>
              <a:t>NHIỆT LIỆT CHÀO MỪNG QUÝ THẦY CÔ </a:t>
            </a:r>
          </a:p>
        </p:txBody>
      </p:sp>
      <p:sp>
        <p:nvSpPr>
          <p:cNvPr id="3079" name="Text Box 10"/>
          <p:cNvSpPr txBox="1">
            <a:spLocks noChangeArrowheads="1"/>
          </p:cNvSpPr>
          <p:nvPr/>
        </p:nvSpPr>
        <p:spPr bwMode="auto">
          <a:xfrm>
            <a:off x="304800" y="0"/>
            <a:ext cx="8610600" cy="523220"/>
          </a:xfrm>
          <a:prstGeom prst="rect">
            <a:avLst/>
          </a:prstGeom>
          <a:noFill/>
          <a:ln w="9525">
            <a:noFill/>
            <a:miter lim="800000"/>
            <a:headEnd/>
            <a:tailEnd/>
          </a:ln>
        </p:spPr>
        <p:txBody>
          <a:bodyPr>
            <a:spAutoFit/>
          </a:bodyPr>
          <a:lstStyle/>
          <a:p>
            <a:pPr algn="ctr">
              <a:spcBef>
                <a:spcPct val="50000"/>
              </a:spcBef>
            </a:pPr>
            <a:r>
              <a:rPr lang="en-US" sz="2800" smtClean="0">
                <a:solidFill>
                  <a:srgbClr val="FF0000"/>
                </a:solidFill>
                <a:latin typeface=".VnBodoniH" pitchFamily="34" charset="0"/>
              </a:rPr>
              <a:t>TRƯỜNG THCS BẠCH ĐẰNG</a:t>
            </a:r>
            <a:endParaRPr lang="en-US" sz="2800">
              <a:solidFill>
                <a:srgbClr val="FF0000"/>
              </a:solidFill>
              <a:latin typeface=".VnBodoniH" pitchFamily="34" charset="0"/>
            </a:endParaRPr>
          </a:p>
        </p:txBody>
      </p:sp>
      <p:sp>
        <p:nvSpPr>
          <p:cNvPr id="3080" name="WordArt 7"/>
          <p:cNvSpPr>
            <a:spLocks noChangeArrowheads="1" noChangeShapeType="1" noTextEdit="1"/>
          </p:cNvSpPr>
          <p:nvPr/>
        </p:nvSpPr>
        <p:spPr bwMode="auto">
          <a:xfrm>
            <a:off x="2209800" y="1885950"/>
            <a:ext cx="4648200" cy="800100"/>
          </a:xfrm>
          <a:prstGeom prst="rect">
            <a:avLst/>
          </a:prstGeom>
        </p:spPr>
        <p:txBody>
          <a:bodyPr wrap="none" fromWordArt="1">
            <a:prstTxWarp prst="textPlain">
              <a:avLst>
                <a:gd name="adj" fmla="val 50000"/>
              </a:avLst>
            </a:prstTxWarp>
          </a:bodyPr>
          <a:lstStyle/>
          <a:p>
            <a:pPr algn="ctr"/>
            <a:r>
              <a:rPr lang="en-US" sz="2400" kern="10">
                <a:ln w="9525">
                  <a:noFill/>
                  <a:round/>
                  <a:headEnd/>
                  <a:tailEnd/>
                </a:ln>
                <a:gradFill rotWithShape="1">
                  <a:gsLst>
                    <a:gs pos="0">
                      <a:srgbClr val="FF0000"/>
                    </a:gs>
                    <a:gs pos="50000">
                      <a:srgbClr val="660066"/>
                    </a:gs>
                    <a:gs pos="100000">
                      <a:srgbClr val="FF0000"/>
                    </a:gs>
                  </a:gsLst>
                  <a:lin ang="5400000" scaled="1"/>
                </a:gradFill>
                <a:effectLst>
                  <a:outerShdw dist="45791" dir="2021404" algn="ctr" rotWithShape="0">
                    <a:srgbClr val="B2B2B2">
                      <a:alpha val="79999"/>
                    </a:srgbClr>
                  </a:outerShdw>
                </a:effectLst>
                <a:latin typeface="Times New Roman"/>
                <a:cs typeface="Times New Roman"/>
              </a:rPr>
              <a:t>Chúc các em có một giờ học thật hiệu quả</a:t>
            </a:r>
          </a:p>
        </p:txBody>
      </p:sp>
      <p:sp>
        <p:nvSpPr>
          <p:cNvPr id="38925" name="Text Box 13"/>
          <p:cNvSpPr txBox="1">
            <a:spLocks noChangeArrowheads="1"/>
          </p:cNvSpPr>
          <p:nvPr/>
        </p:nvSpPr>
        <p:spPr bwMode="auto">
          <a:xfrm>
            <a:off x="685800" y="4229100"/>
            <a:ext cx="7924800" cy="707886"/>
          </a:xfrm>
          <a:prstGeom prst="rect">
            <a:avLst/>
          </a:prstGeom>
          <a:noFill/>
          <a:ln w="9525">
            <a:noFill/>
            <a:miter lim="800000"/>
            <a:headEnd/>
            <a:tailEnd/>
          </a:ln>
          <a:effectLst/>
        </p:spPr>
        <p:txBody>
          <a:bodyPr>
            <a:spAutoFit/>
          </a:bodyPr>
          <a:lstStyle/>
          <a:p>
            <a:pPr algn="ctr">
              <a:spcBef>
                <a:spcPct val="50000"/>
              </a:spcBef>
              <a:defRPr/>
            </a:pPr>
            <a:r>
              <a:rPr lang="en-US" sz="4000" b="1" i="1" err="1" smtClean="0">
                <a:solidFill>
                  <a:schemeClr val="accent6">
                    <a:lumMod val="75000"/>
                  </a:schemeClr>
                </a:solidFill>
                <a:latin typeface="Times New Roman" pitchFamily="18" charset="0"/>
                <a:cs typeface="+mn-cs"/>
              </a:rPr>
              <a:t>Giáo</a:t>
            </a:r>
            <a:r>
              <a:rPr lang="en-US" sz="4000" b="1" i="1" smtClean="0">
                <a:solidFill>
                  <a:schemeClr val="accent6">
                    <a:lumMod val="75000"/>
                  </a:schemeClr>
                </a:solidFill>
                <a:latin typeface="Times New Roman" pitchFamily="18" charset="0"/>
                <a:cs typeface="+mn-cs"/>
              </a:rPr>
              <a:t> </a:t>
            </a:r>
            <a:r>
              <a:rPr lang="en-US" sz="4000" b="1" i="1" err="1" smtClean="0">
                <a:solidFill>
                  <a:schemeClr val="accent6">
                    <a:lumMod val="75000"/>
                  </a:schemeClr>
                </a:solidFill>
                <a:latin typeface="Times New Roman" pitchFamily="18" charset="0"/>
                <a:cs typeface="+mn-cs"/>
              </a:rPr>
              <a:t>viên</a:t>
            </a:r>
            <a:r>
              <a:rPr lang="en-US" sz="4000" b="1" i="1" smtClean="0">
                <a:solidFill>
                  <a:schemeClr val="accent6">
                    <a:lumMod val="75000"/>
                  </a:schemeClr>
                </a:solidFill>
                <a:latin typeface="Times New Roman" pitchFamily="18" charset="0"/>
                <a:cs typeface="+mn-cs"/>
              </a:rPr>
              <a:t>: </a:t>
            </a:r>
            <a:r>
              <a:rPr lang="en-US" sz="4000" b="1" i="1" err="1">
                <a:solidFill>
                  <a:schemeClr val="accent6">
                    <a:lumMod val="75000"/>
                  </a:schemeClr>
                </a:solidFill>
                <a:latin typeface="Times New Roman" pitchFamily="18" charset="0"/>
                <a:cs typeface="+mn-cs"/>
              </a:rPr>
              <a:t>Vũ</a:t>
            </a:r>
            <a:r>
              <a:rPr lang="en-US" sz="4000" b="1" i="1">
                <a:solidFill>
                  <a:schemeClr val="accent6">
                    <a:lumMod val="75000"/>
                  </a:schemeClr>
                </a:solidFill>
                <a:latin typeface="Times New Roman" pitchFamily="18" charset="0"/>
                <a:cs typeface="+mn-cs"/>
              </a:rPr>
              <a:t> </a:t>
            </a:r>
            <a:r>
              <a:rPr lang="en-US" sz="4000" b="1" i="1" err="1">
                <a:solidFill>
                  <a:schemeClr val="accent6">
                    <a:lumMod val="75000"/>
                  </a:schemeClr>
                </a:solidFill>
                <a:latin typeface="Times New Roman" pitchFamily="18" charset="0"/>
                <a:cs typeface="+mn-cs"/>
              </a:rPr>
              <a:t>Thị</a:t>
            </a:r>
            <a:r>
              <a:rPr lang="en-US" sz="4000" b="1" i="1">
                <a:solidFill>
                  <a:schemeClr val="accent6">
                    <a:lumMod val="75000"/>
                  </a:schemeClr>
                </a:solidFill>
                <a:latin typeface="Times New Roman" pitchFamily="18" charset="0"/>
                <a:cs typeface="+mn-cs"/>
              </a:rPr>
              <a:t> </a:t>
            </a:r>
            <a:r>
              <a:rPr lang="en-US" sz="4000" b="1" i="1" err="1">
                <a:solidFill>
                  <a:schemeClr val="accent6">
                    <a:lumMod val="75000"/>
                  </a:schemeClr>
                </a:solidFill>
                <a:latin typeface="Times New Roman" pitchFamily="18" charset="0"/>
                <a:cs typeface="+mn-cs"/>
              </a:rPr>
              <a:t>Thủy</a:t>
            </a:r>
            <a:endParaRPr lang="en-US" sz="4000" b="1" i="1">
              <a:solidFill>
                <a:schemeClr val="accent6">
                  <a:lumMod val="75000"/>
                </a:schemeClr>
              </a:solidFill>
              <a:latin typeface=".VnAristote" pitchFamily="34" charset="0"/>
              <a:cs typeface="+mn-cs"/>
            </a:endParaRPr>
          </a:p>
        </p:txBody>
      </p:sp>
      <p:pic>
        <p:nvPicPr>
          <p:cNvPr id="3082" name="Picture 5" descr="0830js5b15daddi012pz8"/>
          <p:cNvPicPr>
            <a:picLocks noChangeAspect="1" noChangeArrowheads="1" noCrop="1"/>
          </p:cNvPicPr>
          <p:nvPr/>
        </p:nvPicPr>
        <p:blipFill>
          <a:blip r:embed="rId4"/>
          <a:srcRect/>
          <a:stretch>
            <a:fillRect/>
          </a:stretch>
        </p:blipFill>
        <p:spPr bwMode="auto">
          <a:xfrm>
            <a:off x="7924801" y="1200150"/>
            <a:ext cx="1103313" cy="3143250"/>
          </a:xfrm>
          <a:prstGeom prst="rect">
            <a:avLst/>
          </a:prstGeom>
          <a:noFill/>
          <a:ln w="9525">
            <a:noFill/>
            <a:miter lim="800000"/>
            <a:headEnd/>
            <a:tailEnd/>
          </a:ln>
        </p:spPr>
      </p:pic>
      <p:pic>
        <p:nvPicPr>
          <p:cNvPr id="3083" name="Picture 4" descr="111"/>
          <p:cNvPicPr>
            <a:picLocks noChangeAspect="1" noChangeArrowheads="1" noCrop="1"/>
          </p:cNvPicPr>
          <p:nvPr/>
        </p:nvPicPr>
        <p:blipFill>
          <a:blip r:embed="rId5"/>
          <a:srcRect/>
          <a:stretch>
            <a:fillRect/>
          </a:stretch>
        </p:blipFill>
        <p:spPr bwMode="auto">
          <a:xfrm>
            <a:off x="0" y="1257300"/>
            <a:ext cx="990600" cy="2686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38914"/>
                                        </p:tgtEl>
                                        <p:attrNameLst>
                                          <p:attrName>r</p:attrName>
                                        </p:attrNameLst>
                                      </p:cBhvr>
                                    </p:animRot>
                                  </p:childTnLst>
                                </p:cTn>
                              </p:par>
                              <p:par>
                                <p:cTn id="7" presetID="31" presetClass="entr" presetSubtype="0" fill="hold" grpId="0" nodeType="withEffect" nodePh="1">
                                  <p:stCondLst>
                                    <p:cond delay="0"/>
                                  </p:stCondLst>
                                  <p:endCondLst>
                                    <p:cond evt="begin" delay="0">
                                      <p:tn val="7"/>
                                    </p:cond>
                                  </p:endCondLst>
                                  <p:iterate type="lt">
                                    <p:tmPct val="5000"/>
                                  </p:iterate>
                                  <p:childTnLst>
                                    <p:set>
                                      <p:cBhvr>
                                        <p:cTn id="8" dur="1" fill="hold">
                                          <p:stCondLst>
                                            <p:cond delay="0"/>
                                          </p:stCondLst>
                                        </p:cTn>
                                        <p:tgtEl>
                                          <p:spTgt spid="38917"/>
                                        </p:tgtEl>
                                        <p:attrNameLst>
                                          <p:attrName>style.visibility</p:attrName>
                                        </p:attrNameLst>
                                      </p:cBhvr>
                                      <p:to>
                                        <p:strVal val="visible"/>
                                      </p:to>
                                    </p:set>
                                    <p:anim calcmode="lin" valueType="num">
                                      <p:cBhvr>
                                        <p:cTn id="9" dur="1000" fill="hold"/>
                                        <p:tgtEl>
                                          <p:spTgt spid="38917"/>
                                        </p:tgtEl>
                                        <p:attrNameLst>
                                          <p:attrName>ppt_w</p:attrName>
                                        </p:attrNameLst>
                                      </p:cBhvr>
                                      <p:tavLst>
                                        <p:tav tm="0">
                                          <p:val>
                                            <p:fltVal val="0"/>
                                          </p:val>
                                        </p:tav>
                                        <p:tav tm="100000">
                                          <p:val>
                                            <p:strVal val="#ppt_w"/>
                                          </p:val>
                                        </p:tav>
                                      </p:tavLst>
                                    </p:anim>
                                    <p:anim calcmode="lin" valueType="num">
                                      <p:cBhvr>
                                        <p:cTn id="10" dur="1000" fill="hold"/>
                                        <p:tgtEl>
                                          <p:spTgt spid="38917"/>
                                        </p:tgtEl>
                                        <p:attrNameLst>
                                          <p:attrName>ppt_h</p:attrName>
                                        </p:attrNameLst>
                                      </p:cBhvr>
                                      <p:tavLst>
                                        <p:tav tm="0">
                                          <p:val>
                                            <p:fltVal val="0"/>
                                          </p:val>
                                        </p:tav>
                                        <p:tav tm="100000">
                                          <p:val>
                                            <p:strVal val="#ppt_h"/>
                                          </p:val>
                                        </p:tav>
                                      </p:tavLst>
                                    </p:anim>
                                    <p:anim calcmode="lin" valueType="num">
                                      <p:cBhvr>
                                        <p:cTn id="11" dur="1000" fill="hold"/>
                                        <p:tgtEl>
                                          <p:spTgt spid="38917"/>
                                        </p:tgtEl>
                                        <p:attrNameLst>
                                          <p:attrName>style.rotation</p:attrName>
                                        </p:attrNameLst>
                                      </p:cBhvr>
                                      <p:tavLst>
                                        <p:tav tm="0">
                                          <p:val>
                                            <p:fltVal val="90"/>
                                          </p:val>
                                        </p:tav>
                                        <p:tav tm="100000">
                                          <p:val>
                                            <p:fltVal val="0"/>
                                          </p:val>
                                        </p:tav>
                                      </p:tavLst>
                                    </p:anim>
                                    <p:animEffect transition="in" filter="fade">
                                      <p:cBhvr>
                                        <p:cTn id="12" dur="1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 y="0"/>
            <a:ext cx="9144000" cy="559594"/>
          </a:xfrm>
        </p:spPr>
        <p:txBody>
          <a:bodyPr lIns="90000" tIns="46800" rIns="90000" bIns="46800">
            <a:normAutofit fontScale="90000"/>
          </a:bodyPr>
          <a:lstStyle/>
          <a:p>
            <a:pPr algn="l"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40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NHÀ TIỀN LÊ                              NHÀ LÝ</a:t>
            </a:r>
          </a:p>
        </p:txBody>
      </p:sp>
      <p:sp>
        <p:nvSpPr>
          <p:cNvPr id="14339" name="Line 3"/>
          <p:cNvSpPr>
            <a:spLocks noChangeShapeType="1"/>
          </p:cNvSpPr>
          <p:nvPr/>
        </p:nvSpPr>
        <p:spPr bwMode="auto">
          <a:xfrm>
            <a:off x="4572000" y="685800"/>
            <a:ext cx="1588" cy="4457700"/>
          </a:xfrm>
          <a:prstGeom prst="line">
            <a:avLst/>
          </a:prstGeom>
          <a:noFill/>
          <a:ln w="12600" cap="sq">
            <a:solidFill>
              <a:srgbClr val="000000"/>
            </a:solidFill>
            <a:miter lim="800000"/>
            <a:headEnd/>
            <a:tailEnd/>
          </a:ln>
        </p:spPr>
        <p:txBody>
          <a:bodyPr/>
          <a:lstStyle/>
          <a:p>
            <a:endParaRPr lang="en-US"/>
          </a:p>
        </p:txBody>
      </p:sp>
      <p:sp>
        <p:nvSpPr>
          <p:cNvPr id="14340" name="Rectangle 4"/>
          <p:cNvSpPr>
            <a:spLocks noChangeArrowheads="1"/>
          </p:cNvSpPr>
          <p:nvPr/>
        </p:nvSpPr>
        <p:spPr bwMode="auto">
          <a:xfrm>
            <a:off x="4724401" y="2343150"/>
            <a:ext cx="1858963" cy="385763"/>
          </a:xfrm>
          <a:prstGeom prst="rect">
            <a:avLst/>
          </a:prstGeom>
          <a:gradFill rotWithShape="0">
            <a:gsLst>
              <a:gs pos="0">
                <a:srgbClr val="999999"/>
              </a:gs>
              <a:gs pos="50000">
                <a:srgbClr val="FFFFFF"/>
              </a:gs>
              <a:gs pos="100000">
                <a:srgbClr val="999999"/>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CÁC QUAN VĂN</a:t>
            </a:r>
          </a:p>
        </p:txBody>
      </p:sp>
      <p:sp>
        <p:nvSpPr>
          <p:cNvPr id="14341" name="Rectangle 5"/>
          <p:cNvSpPr>
            <a:spLocks noChangeArrowheads="1"/>
          </p:cNvSpPr>
          <p:nvPr/>
        </p:nvSpPr>
        <p:spPr bwMode="auto">
          <a:xfrm>
            <a:off x="7086601" y="2343150"/>
            <a:ext cx="1865313" cy="285750"/>
          </a:xfrm>
          <a:prstGeom prst="rect">
            <a:avLst/>
          </a:prstGeom>
          <a:gradFill rotWithShape="0">
            <a:gsLst>
              <a:gs pos="0">
                <a:srgbClr val="999999"/>
              </a:gs>
              <a:gs pos="50000">
                <a:srgbClr val="FFFFFF"/>
              </a:gs>
              <a:gs pos="100000">
                <a:srgbClr val="999999"/>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CÁC QUAN VÕ</a:t>
            </a:r>
          </a:p>
        </p:txBody>
      </p:sp>
      <p:sp>
        <p:nvSpPr>
          <p:cNvPr id="14342" name="Rectangle 6"/>
          <p:cNvSpPr>
            <a:spLocks noChangeArrowheads="1"/>
          </p:cNvSpPr>
          <p:nvPr/>
        </p:nvSpPr>
        <p:spPr bwMode="auto">
          <a:xfrm>
            <a:off x="6215074" y="4232683"/>
            <a:ext cx="1428760" cy="365522"/>
          </a:xfrm>
          <a:prstGeom prst="rect">
            <a:avLst/>
          </a:prstGeom>
          <a:gradFill rotWithShape="0">
            <a:gsLst>
              <a:gs pos="0">
                <a:srgbClr val="8DA4B1"/>
              </a:gs>
              <a:gs pos="50000">
                <a:srgbClr val="CCECFF"/>
              </a:gs>
              <a:gs pos="100000">
                <a:srgbClr val="8DA4B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FF0000"/>
                </a:solidFill>
                <a:ea typeface="Arial Unicode MS" pitchFamily="34" charset="-128"/>
                <a:cs typeface="Arial Unicode MS" pitchFamily="34" charset="-128"/>
              </a:rPr>
              <a:t>HUYỆN</a:t>
            </a:r>
            <a:endParaRPr lang="en-US" b="1" dirty="0">
              <a:solidFill>
                <a:srgbClr val="FF0000"/>
              </a:solidFill>
              <a:ea typeface="Arial Unicode MS" pitchFamily="34" charset="-128"/>
              <a:cs typeface="Arial Unicode MS" pitchFamily="34" charset="-128"/>
            </a:endParaRPr>
          </a:p>
        </p:txBody>
      </p:sp>
      <p:sp>
        <p:nvSpPr>
          <p:cNvPr id="14343" name="Rectangle 7"/>
          <p:cNvSpPr>
            <a:spLocks noChangeArrowheads="1"/>
          </p:cNvSpPr>
          <p:nvPr/>
        </p:nvSpPr>
        <p:spPr bwMode="auto">
          <a:xfrm>
            <a:off x="6143636" y="4776787"/>
            <a:ext cx="1571636" cy="366713"/>
          </a:xfrm>
          <a:prstGeom prst="rect">
            <a:avLst/>
          </a:prstGeom>
          <a:gradFill rotWithShape="0">
            <a:gsLst>
              <a:gs pos="0">
                <a:srgbClr val="8DA4B1"/>
              </a:gs>
              <a:gs pos="50000">
                <a:srgbClr val="CCECFF"/>
              </a:gs>
              <a:gs pos="100000">
                <a:srgbClr val="8DA4B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FF0000"/>
                </a:solidFill>
                <a:ea typeface="Arial Unicode MS" pitchFamily="34" charset="-128"/>
                <a:cs typeface="Arial Unicode MS" pitchFamily="34" charset="-128"/>
              </a:rPr>
              <a:t>HƯƠNG, </a:t>
            </a:r>
            <a:r>
              <a:rPr lang="en-US" b="1" dirty="0">
                <a:solidFill>
                  <a:srgbClr val="FF0000"/>
                </a:solidFill>
                <a:ea typeface="Arial Unicode MS" pitchFamily="34" charset="-128"/>
                <a:cs typeface="Arial Unicode MS" pitchFamily="34" charset="-128"/>
              </a:rPr>
              <a:t>XÃ</a:t>
            </a:r>
          </a:p>
        </p:txBody>
      </p:sp>
      <p:sp>
        <p:nvSpPr>
          <p:cNvPr id="14345" name="Line 9"/>
          <p:cNvSpPr>
            <a:spLocks noChangeShapeType="1"/>
          </p:cNvSpPr>
          <p:nvPr/>
        </p:nvSpPr>
        <p:spPr bwMode="auto">
          <a:xfrm flipH="1">
            <a:off x="5562600" y="2057400"/>
            <a:ext cx="1219200" cy="285750"/>
          </a:xfrm>
          <a:prstGeom prst="line">
            <a:avLst/>
          </a:prstGeom>
          <a:noFill/>
          <a:ln w="28575" cap="sq">
            <a:solidFill>
              <a:srgbClr val="FF0000"/>
            </a:solidFill>
            <a:miter lim="800000"/>
            <a:headEnd/>
            <a:tailEnd type="triangle" w="med" len="med"/>
          </a:ln>
        </p:spPr>
        <p:txBody>
          <a:bodyPr/>
          <a:lstStyle/>
          <a:p>
            <a:endParaRPr lang="en-US"/>
          </a:p>
        </p:txBody>
      </p:sp>
      <p:sp>
        <p:nvSpPr>
          <p:cNvPr id="14346" name="Line 10"/>
          <p:cNvSpPr>
            <a:spLocks noChangeShapeType="1"/>
          </p:cNvSpPr>
          <p:nvPr/>
        </p:nvSpPr>
        <p:spPr bwMode="auto">
          <a:xfrm>
            <a:off x="6781800" y="2057400"/>
            <a:ext cx="1447800" cy="285750"/>
          </a:xfrm>
          <a:prstGeom prst="line">
            <a:avLst/>
          </a:prstGeom>
          <a:noFill/>
          <a:ln w="28575" cap="sq">
            <a:solidFill>
              <a:srgbClr val="FF0000"/>
            </a:solidFill>
            <a:miter lim="800000"/>
            <a:headEnd/>
            <a:tailEnd type="triangle" w="med" len="med"/>
          </a:ln>
        </p:spPr>
        <p:txBody>
          <a:bodyPr/>
          <a:lstStyle/>
          <a:p>
            <a:endParaRPr lang="en-US"/>
          </a:p>
        </p:txBody>
      </p:sp>
      <p:sp>
        <p:nvSpPr>
          <p:cNvPr id="14350" name="Rectangle 14"/>
          <p:cNvSpPr>
            <a:spLocks noChangeArrowheads="1"/>
          </p:cNvSpPr>
          <p:nvPr/>
        </p:nvSpPr>
        <p:spPr bwMode="auto">
          <a:xfrm>
            <a:off x="1142976" y="750081"/>
            <a:ext cx="2214578" cy="477441"/>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VUA</a:t>
            </a:r>
          </a:p>
        </p:txBody>
      </p:sp>
      <p:sp>
        <p:nvSpPr>
          <p:cNvPr id="14351" name="Rectangle 15"/>
          <p:cNvSpPr>
            <a:spLocks noChangeArrowheads="1"/>
          </p:cNvSpPr>
          <p:nvPr/>
        </p:nvSpPr>
        <p:spPr bwMode="auto">
          <a:xfrm>
            <a:off x="1071538" y="1607337"/>
            <a:ext cx="2357454" cy="463154"/>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FF0000"/>
                </a:solidFill>
                <a:ea typeface="Arial Unicode MS" pitchFamily="34" charset="-128"/>
                <a:cs typeface="Arial Unicode MS" pitchFamily="34" charset="-128"/>
              </a:rPr>
              <a:t>THÁI  </a:t>
            </a:r>
            <a:r>
              <a:rPr lang="en-US" b="1" dirty="0" smtClean="0">
                <a:solidFill>
                  <a:srgbClr val="FF0000"/>
                </a:solidFill>
                <a:ea typeface="Arial Unicode MS" pitchFamily="34" charset="-128"/>
                <a:cs typeface="Arial Unicode MS" pitchFamily="34" charset="-128"/>
              </a:rPr>
              <a:t>SƯ- ĐẠI SƯ</a:t>
            </a:r>
            <a:endParaRPr lang="en-US" b="1" dirty="0">
              <a:solidFill>
                <a:srgbClr val="FF0000"/>
              </a:solidFill>
              <a:ea typeface="Arial Unicode MS" pitchFamily="34" charset="-128"/>
              <a:cs typeface="Arial Unicode MS" pitchFamily="34" charset="-128"/>
            </a:endParaRPr>
          </a:p>
        </p:txBody>
      </p:sp>
      <p:sp>
        <p:nvSpPr>
          <p:cNvPr id="14355" name="Text Box 19"/>
          <p:cNvSpPr txBox="1">
            <a:spLocks noChangeArrowheads="1"/>
          </p:cNvSpPr>
          <p:nvPr/>
        </p:nvSpPr>
        <p:spPr bwMode="auto">
          <a:xfrm>
            <a:off x="6924675" y="1245394"/>
            <a:ext cx="184150" cy="275035"/>
          </a:xfrm>
          <a:prstGeom prst="rect">
            <a:avLst/>
          </a:prstGeom>
          <a:noFill/>
          <a:ln w="9525">
            <a:noFill/>
            <a:round/>
            <a:headEnd/>
            <a:tailEnd/>
          </a:ln>
        </p:spPr>
        <p:txBody>
          <a:bodyPr wrap="none" anchor="ctr"/>
          <a:lstStyle/>
          <a:p>
            <a:endParaRPr lang="en-US"/>
          </a:p>
        </p:txBody>
      </p:sp>
      <p:sp>
        <p:nvSpPr>
          <p:cNvPr id="14356" name="Text Box 20"/>
          <p:cNvSpPr txBox="1">
            <a:spLocks noChangeArrowheads="1"/>
          </p:cNvSpPr>
          <p:nvPr/>
        </p:nvSpPr>
        <p:spPr bwMode="auto">
          <a:xfrm>
            <a:off x="6686550" y="1319213"/>
            <a:ext cx="184150" cy="275035"/>
          </a:xfrm>
          <a:prstGeom prst="rect">
            <a:avLst/>
          </a:prstGeom>
          <a:noFill/>
          <a:ln w="9525">
            <a:noFill/>
            <a:round/>
            <a:headEnd/>
            <a:tailEnd/>
          </a:ln>
        </p:spPr>
        <p:txBody>
          <a:bodyPr wrap="none" anchor="ctr"/>
          <a:lstStyle/>
          <a:p>
            <a:endParaRPr lang="en-US"/>
          </a:p>
        </p:txBody>
      </p:sp>
      <p:sp>
        <p:nvSpPr>
          <p:cNvPr id="14357" name="Rectangle 21"/>
          <p:cNvSpPr>
            <a:spLocks noChangeArrowheads="1"/>
          </p:cNvSpPr>
          <p:nvPr/>
        </p:nvSpPr>
        <p:spPr bwMode="auto">
          <a:xfrm>
            <a:off x="198438" y="2614612"/>
            <a:ext cx="1858962" cy="385763"/>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CÁC QUAN VĂN</a:t>
            </a:r>
          </a:p>
        </p:txBody>
      </p:sp>
      <p:sp>
        <p:nvSpPr>
          <p:cNvPr id="14358" name="Rectangle 22"/>
          <p:cNvSpPr>
            <a:spLocks noChangeArrowheads="1"/>
          </p:cNvSpPr>
          <p:nvPr/>
        </p:nvSpPr>
        <p:spPr bwMode="auto">
          <a:xfrm>
            <a:off x="2540001" y="2614612"/>
            <a:ext cx="1865313" cy="414338"/>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CÁC QUAN VÕ</a:t>
            </a:r>
          </a:p>
        </p:txBody>
      </p:sp>
      <p:sp>
        <p:nvSpPr>
          <p:cNvPr id="14359" name="Rectangle 23"/>
          <p:cNvSpPr>
            <a:spLocks noChangeArrowheads="1"/>
          </p:cNvSpPr>
          <p:nvPr/>
        </p:nvSpPr>
        <p:spPr bwMode="auto">
          <a:xfrm>
            <a:off x="1473201" y="3180160"/>
            <a:ext cx="1350963" cy="417909"/>
          </a:xfrm>
          <a:prstGeom prst="rect">
            <a:avLst/>
          </a:prstGeom>
          <a:gradFill rotWithShape="0">
            <a:gsLst>
              <a:gs pos="0">
                <a:srgbClr val="8195A1"/>
              </a:gs>
              <a:gs pos="50000">
                <a:srgbClr val="CCECFF"/>
              </a:gs>
              <a:gs pos="100000">
                <a:srgbClr val="8195A1"/>
              </a:gs>
            </a:gsLst>
            <a:lin ang="5400000" scaled="1"/>
          </a:gradFill>
          <a:ln w="9360" cap="sq">
            <a:solidFill>
              <a:srgbClr val="000000"/>
            </a:solidFill>
            <a:miter lim="800000"/>
            <a:headEnd/>
            <a:tailEnd/>
          </a:ln>
        </p:spPr>
        <p:txBody>
          <a:bodyPr wrap="none" anchor="ctr"/>
          <a:lstStyle/>
          <a:p>
            <a:endParaRPr lang="en-US"/>
          </a:p>
        </p:txBody>
      </p:sp>
      <p:sp>
        <p:nvSpPr>
          <p:cNvPr id="14360" name="Rectangle 24"/>
          <p:cNvSpPr>
            <a:spLocks noChangeArrowheads="1"/>
          </p:cNvSpPr>
          <p:nvPr/>
        </p:nvSpPr>
        <p:spPr bwMode="auto">
          <a:xfrm>
            <a:off x="1357290" y="4651771"/>
            <a:ext cx="1571636" cy="491729"/>
          </a:xfrm>
          <a:prstGeom prst="rect">
            <a:avLst/>
          </a:prstGeom>
          <a:gradFill rotWithShape="0">
            <a:gsLst>
              <a:gs pos="0">
                <a:srgbClr val="8195A1"/>
              </a:gs>
              <a:gs pos="50000">
                <a:srgbClr val="CCECFF"/>
              </a:gs>
              <a:gs pos="100000">
                <a:srgbClr val="8195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CHÂU</a:t>
            </a:r>
          </a:p>
        </p:txBody>
      </p:sp>
      <p:sp>
        <p:nvSpPr>
          <p:cNvPr id="14363" name="Line 27"/>
          <p:cNvSpPr>
            <a:spLocks noChangeShapeType="1"/>
          </p:cNvSpPr>
          <p:nvPr/>
        </p:nvSpPr>
        <p:spPr bwMode="auto">
          <a:xfrm>
            <a:off x="1312863" y="2406254"/>
            <a:ext cx="1968500" cy="1190"/>
          </a:xfrm>
          <a:prstGeom prst="line">
            <a:avLst/>
          </a:prstGeom>
          <a:noFill/>
          <a:ln w="28575" cap="sq">
            <a:solidFill>
              <a:srgbClr val="FF0000"/>
            </a:solidFill>
            <a:miter lim="800000"/>
            <a:headEnd/>
            <a:tailEnd/>
          </a:ln>
        </p:spPr>
        <p:txBody>
          <a:bodyPr/>
          <a:lstStyle/>
          <a:p>
            <a:endParaRPr lang="en-US"/>
          </a:p>
        </p:txBody>
      </p:sp>
      <p:sp>
        <p:nvSpPr>
          <p:cNvPr id="14364" name="Line 28"/>
          <p:cNvSpPr>
            <a:spLocks noChangeShapeType="1"/>
          </p:cNvSpPr>
          <p:nvPr/>
        </p:nvSpPr>
        <p:spPr bwMode="auto">
          <a:xfrm>
            <a:off x="1300164" y="2402682"/>
            <a:ext cx="1587" cy="194072"/>
          </a:xfrm>
          <a:prstGeom prst="line">
            <a:avLst/>
          </a:prstGeom>
          <a:noFill/>
          <a:ln w="28575" cap="sq">
            <a:solidFill>
              <a:srgbClr val="FF0000"/>
            </a:solidFill>
            <a:miter lim="800000"/>
            <a:headEnd/>
            <a:tailEnd type="triangle" w="med" len="med"/>
          </a:ln>
        </p:spPr>
        <p:txBody>
          <a:bodyPr/>
          <a:lstStyle/>
          <a:p>
            <a:endParaRPr lang="en-US"/>
          </a:p>
        </p:txBody>
      </p:sp>
      <p:sp>
        <p:nvSpPr>
          <p:cNvPr id="14365" name="Line 29"/>
          <p:cNvSpPr>
            <a:spLocks noChangeShapeType="1"/>
          </p:cNvSpPr>
          <p:nvPr/>
        </p:nvSpPr>
        <p:spPr bwMode="auto">
          <a:xfrm>
            <a:off x="3273425" y="2409826"/>
            <a:ext cx="1588" cy="194072"/>
          </a:xfrm>
          <a:prstGeom prst="line">
            <a:avLst/>
          </a:prstGeom>
          <a:noFill/>
          <a:ln w="28575" cap="sq">
            <a:solidFill>
              <a:srgbClr val="FF0000"/>
            </a:solidFill>
            <a:miter lim="800000"/>
            <a:headEnd/>
            <a:tailEnd type="triangle" w="med" len="med"/>
          </a:ln>
        </p:spPr>
        <p:txBody>
          <a:bodyPr/>
          <a:lstStyle/>
          <a:p>
            <a:endParaRPr lang="en-US"/>
          </a:p>
        </p:txBody>
      </p:sp>
      <p:sp>
        <p:nvSpPr>
          <p:cNvPr id="24606" name="Text Box 30"/>
          <p:cNvSpPr txBox="1">
            <a:spLocks noChangeArrowheads="1"/>
          </p:cNvSpPr>
          <p:nvPr/>
        </p:nvSpPr>
        <p:spPr bwMode="auto">
          <a:xfrm>
            <a:off x="1890713" y="3242073"/>
            <a:ext cx="717930" cy="371513"/>
          </a:xfrm>
          <a:prstGeom prst="rect">
            <a:avLst/>
          </a:prstGeom>
          <a:noFill/>
          <a:ln w="9525">
            <a:noFill/>
            <a:round/>
            <a:headEnd/>
            <a:tailEnd/>
          </a:ln>
          <a:effectLst/>
        </p:spPr>
        <p:txBody>
          <a:bodyPr wrap="none" lIns="90000" tIns="46800" rIns="90000" bIns="46800">
            <a:spAutoFit/>
          </a:bodyPr>
          <a:lstStyle/>
          <a:p>
            <a:pP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smtClean="0">
                <a:solidFill>
                  <a:srgbClr val="FF0000"/>
                </a:solidFill>
                <a:ea typeface="Arial Unicode MS" pitchFamily="34" charset="-128"/>
                <a:cs typeface="Arial Unicode MS" pitchFamily="34" charset="-128"/>
              </a:rPr>
              <a:t>10 LỘ</a:t>
            </a:r>
            <a:endParaRPr lang="en-US" dirty="0">
              <a:solidFill>
                <a:srgbClr val="FF0000"/>
              </a:solidFill>
              <a:effectLst>
                <a:outerShdw blurRad="38100" dist="38100" dir="2700000" algn="tl">
                  <a:srgbClr val="C0C0C0"/>
                </a:outerShdw>
              </a:effectLst>
              <a:latin typeface="VNI-Times" pitchFamily="2" charset="0"/>
              <a:ea typeface="Arial Unicode MS" pitchFamily="34" charset="-128"/>
              <a:cs typeface="Arial Unicode MS" pitchFamily="34" charset="-128"/>
            </a:endParaRPr>
          </a:p>
        </p:txBody>
      </p:sp>
      <p:sp>
        <p:nvSpPr>
          <p:cNvPr id="14368" name="Rectangle 33"/>
          <p:cNvSpPr>
            <a:spLocks noChangeArrowheads="1"/>
          </p:cNvSpPr>
          <p:nvPr/>
        </p:nvSpPr>
        <p:spPr bwMode="auto">
          <a:xfrm>
            <a:off x="5943600" y="1028700"/>
            <a:ext cx="1574800" cy="477441"/>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VUA</a:t>
            </a:r>
          </a:p>
        </p:txBody>
      </p:sp>
      <p:sp>
        <p:nvSpPr>
          <p:cNvPr id="14369" name="Rectangle 34"/>
          <p:cNvSpPr>
            <a:spLocks noChangeArrowheads="1"/>
          </p:cNvSpPr>
          <p:nvPr/>
        </p:nvSpPr>
        <p:spPr bwMode="auto">
          <a:xfrm>
            <a:off x="5486400" y="1657350"/>
            <a:ext cx="2489200" cy="400050"/>
          </a:xfrm>
          <a:prstGeom prst="rect">
            <a:avLst/>
          </a:prstGeom>
          <a:gradFill rotWithShape="0">
            <a:gsLst>
              <a:gs pos="0">
                <a:srgbClr val="A1A1A1"/>
              </a:gs>
              <a:gs pos="50000">
                <a:srgbClr val="FFFFFF"/>
              </a:gs>
              <a:gs pos="100000">
                <a:srgbClr val="A1A1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CÁC QUAN ĐẠI THẦN</a:t>
            </a:r>
          </a:p>
        </p:txBody>
      </p:sp>
      <p:sp>
        <p:nvSpPr>
          <p:cNvPr id="14370" name="Line 35"/>
          <p:cNvSpPr>
            <a:spLocks noChangeShapeType="1"/>
          </p:cNvSpPr>
          <p:nvPr/>
        </p:nvSpPr>
        <p:spPr bwMode="auto">
          <a:xfrm>
            <a:off x="6781800" y="1485901"/>
            <a:ext cx="1588" cy="194072"/>
          </a:xfrm>
          <a:prstGeom prst="line">
            <a:avLst/>
          </a:prstGeom>
          <a:noFill/>
          <a:ln w="28575" cap="sq">
            <a:solidFill>
              <a:srgbClr val="FF0000"/>
            </a:solidFill>
            <a:miter lim="800000"/>
            <a:headEnd/>
            <a:tailEnd type="triangle" w="med" len="med"/>
          </a:ln>
        </p:spPr>
        <p:txBody>
          <a:bodyPr/>
          <a:lstStyle/>
          <a:p>
            <a:endParaRPr lang="en-US"/>
          </a:p>
        </p:txBody>
      </p:sp>
      <p:sp>
        <p:nvSpPr>
          <p:cNvPr id="14371" name="Rectangle 36"/>
          <p:cNvSpPr>
            <a:spLocks noChangeArrowheads="1"/>
          </p:cNvSpPr>
          <p:nvPr/>
        </p:nvSpPr>
        <p:spPr bwMode="auto">
          <a:xfrm>
            <a:off x="1428728" y="3857634"/>
            <a:ext cx="1428750" cy="491728"/>
          </a:xfrm>
          <a:prstGeom prst="rect">
            <a:avLst/>
          </a:prstGeom>
          <a:gradFill rotWithShape="0">
            <a:gsLst>
              <a:gs pos="0">
                <a:srgbClr val="8195A1"/>
              </a:gs>
              <a:gs pos="50000">
                <a:srgbClr val="CCECFF"/>
              </a:gs>
              <a:gs pos="100000">
                <a:srgbClr val="8195A1"/>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0000"/>
                </a:solidFill>
                <a:ea typeface="Arial Unicode MS" pitchFamily="34" charset="-128"/>
                <a:cs typeface="Arial Unicode MS" pitchFamily="34" charset="-128"/>
              </a:rPr>
              <a:t>PHỦ</a:t>
            </a:r>
          </a:p>
        </p:txBody>
      </p:sp>
      <p:sp>
        <p:nvSpPr>
          <p:cNvPr id="14372" name="Rectangle 37"/>
          <p:cNvSpPr>
            <a:spLocks noChangeArrowheads="1"/>
          </p:cNvSpPr>
          <p:nvPr/>
        </p:nvSpPr>
        <p:spPr bwMode="auto">
          <a:xfrm>
            <a:off x="6143636" y="3643320"/>
            <a:ext cx="1571636" cy="377429"/>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FF0000"/>
                </a:solidFill>
                <a:ea typeface="Arial Unicode MS" pitchFamily="34" charset="-128"/>
                <a:cs typeface="Arial Unicode MS" pitchFamily="34" charset="-128"/>
              </a:rPr>
              <a:t>PHỦ</a:t>
            </a:r>
            <a:endParaRPr lang="en-US" b="1" dirty="0">
              <a:solidFill>
                <a:srgbClr val="FF0000"/>
              </a:solidFill>
              <a:ea typeface="Arial Unicode MS" pitchFamily="34" charset="-128"/>
              <a:cs typeface="Arial Unicode MS" pitchFamily="34" charset="-128"/>
            </a:endParaRPr>
          </a:p>
        </p:txBody>
      </p:sp>
      <p:sp>
        <p:nvSpPr>
          <p:cNvPr id="14373" name="Rectangle 38"/>
          <p:cNvSpPr>
            <a:spLocks noChangeArrowheads="1"/>
          </p:cNvSpPr>
          <p:nvPr/>
        </p:nvSpPr>
        <p:spPr bwMode="auto">
          <a:xfrm>
            <a:off x="6143636" y="3053956"/>
            <a:ext cx="1582738" cy="377429"/>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FF0000"/>
                </a:solidFill>
                <a:ea typeface="Arial Unicode MS" pitchFamily="34" charset="-128"/>
                <a:cs typeface="Arial Unicode MS" pitchFamily="34" charset="-128"/>
              </a:rPr>
              <a:t>24 LỘ </a:t>
            </a:r>
            <a:endParaRPr lang="en-US" b="1" dirty="0">
              <a:solidFill>
                <a:srgbClr val="FF0000"/>
              </a:solidFill>
              <a:ea typeface="Arial Unicode MS" pitchFamily="34" charset="-128"/>
              <a:cs typeface="Arial Unicode MS" pitchFamily="34" charset="-128"/>
            </a:endParaRPr>
          </a:p>
        </p:txBody>
      </p:sp>
      <p:sp>
        <p:nvSpPr>
          <p:cNvPr id="14375" name="Line 40"/>
          <p:cNvSpPr>
            <a:spLocks noChangeShapeType="1"/>
          </p:cNvSpPr>
          <p:nvPr/>
        </p:nvSpPr>
        <p:spPr bwMode="auto">
          <a:xfrm>
            <a:off x="6786578" y="2089544"/>
            <a:ext cx="71438" cy="964413"/>
          </a:xfrm>
          <a:prstGeom prst="line">
            <a:avLst/>
          </a:prstGeom>
          <a:noFill/>
          <a:ln w="28575" cap="sq">
            <a:solidFill>
              <a:srgbClr val="FF0000"/>
            </a:solidFill>
            <a:miter lim="800000"/>
            <a:headEnd/>
            <a:tailEnd type="triangle" w="med" len="med"/>
          </a:ln>
        </p:spPr>
        <p:txBody>
          <a:bodyPr/>
          <a:lstStyle/>
          <a:p>
            <a:endParaRPr lang="en-US"/>
          </a:p>
        </p:txBody>
      </p:sp>
      <p:cxnSp>
        <p:nvCxnSpPr>
          <p:cNvPr id="41" name="Straight Arrow Connector 40"/>
          <p:cNvCxnSpPr/>
          <p:nvPr/>
        </p:nvCxnSpPr>
        <p:spPr>
          <a:xfrm rot="5400000">
            <a:off x="2060358" y="1474980"/>
            <a:ext cx="37981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4351" idx="2"/>
          </p:cNvCxnSpPr>
          <p:nvPr/>
        </p:nvCxnSpPr>
        <p:spPr>
          <a:xfrm rot="16200000" flipH="1">
            <a:off x="2097862" y="2222893"/>
            <a:ext cx="340524" cy="357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4357" idx="2"/>
            <a:endCxn id="14359" idx="0"/>
          </p:cNvCxnSpPr>
          <p:nvPr/>
        </p:nvCxnSpPr>
        <p:spPr>
          <a:xfrm rot="16200000" flipH="1">
            <a:off x="1548409" y="2579886"/>
            <a:ext cx="179785" cy="10207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358" idx="2"/>
            <a:endCxn id="14359" idx="0"/>
          </p:cNvCxnSpPr>
          <p:nvPr/>
        </p:nvCxnSpPr>
        <p:spPr>
          <a:xfrm rot="5400000">
            <a:off x="2735066" y="2442568"/>
            <a:ext cx="151210" cy="1323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359" idx="2"/>
            <a:endCxn id="14371" idx="0"/>
          </p:cNvCxnSpPr>
          <p:nvPr/>
        </p:nvCxnSpPr>
        <p:spPr>
          <a:xfrm rot="5400000">
            <a:off x="2016112" y="3725062"/>
            <a:ext cx="259565" cy="55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371" idx="2"/>
            <a:endCxn id="14360" idx="0"/>
          </p:cNvCxnSpPr>
          <p:nvPr/>
        </p:nvCxnSpPr>
        <p:spPr>
          <a:xfrm rot="16200000" flipH="1">
            <a:off x="1991901" y="4500564"/>
            <a:ext cx="302410" cy="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4342" idx="2"/>
            <a:endCxn id="14343" idx="0"/>
          </p:cNvCxnSpPr>
          <p:nvPr/>
        </p:nvCxnSpPr>
        <p:spPr>
          <a:xfrm rot="5400000">
            <a:off x="6840163" y="4687298"/>
            <a:ext cx="178583"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340" idx="2"/>
            <a:endCxn id="14375" idx="1"/>
          </p:cNvCxnSpPr>
          <p:nvPr/>
        </p:nvCxnSpPr>
        <p:spPr>
          <a:xfrm rot="16200000" flipH="1">
            <a:off x="6093427" y="2289368"/>
            <a:ext cx="325044" cy="12041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341" idx="2"/>
            <a:endCxn id="14373" idx="0"/>
          </p:cNvCxnSpPr>
          <p:nvPr/>
        </p:nvCxnSpPr>
        <p:spPr>
          <a:xfrm rot="5400000">
            <a:off x="7264603" y="2299302"/>
            <a:ext cx="425057" cy="10842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4373" idx="2"/>
            <a:endCxn id="14372" idx="0"/>
          </p:cNvCxnSpPr>
          <p:nvPr/>
        </p:nvCxnSpPr>
        <p:spPr>
          <a:xfrm rot="5400000">
            <a:off x="6826263" y="3534578"/>
            <a:ext cx="211935" cy="55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4372" idx="2"/>
            <a:endCxn id="14342" idx="0"/>
          </p:cNvCxnSpPr>
          <p:nvPr/>
        </p:nvCxnSpPr>
        <p:spPr>
          <a:xfrm rot="5400000">
            <a:off x="6823487" y="4126518"/>
            <a:ext cx="21193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820672">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Rot="1" noChangeArrowheads="1"/>
          </p:cNvSpPr>
          <p:nvPr/>
        </p:nvSpPr>
        <p:spPr bwMode="auto">
          <a:xfrm>
            <a:off x="0" y="642924"/>
            <a:ext cx="9144000" cy="342900"/>
          </a:xfrm>
          <a:prstGeom prst="rect">
            <a:avLst/>
          </a:prstGeom>
          <a:noFill/>
          <a:ln w="9525">
            <a:noFill/>
            <a:miter lim="800000"/>
            <a:headEnd/>
            <a:tailEnd/>
          </a:ln>
        </p:spPr>
        <p:txBody>
          <a:bodyPr anchor="ctr"/>
          <a:lstStyle/>
          <a:p>
            <a:r>
              <a:rPr lang="en-US" sz="2800" b="1" u="sng"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Lý</a:t>
            </a:r>
            <a:endParaRPr lang="en-US" sz="2800" b="1" u="sng" dirty="0">
              <a:solidFill>
                <a:srgbClr val="FF0000"/>
              </a:solidFill>
              <a:latin typeface="Times New Roman" pitchFamily="18" charset="0"/>
            </a:endParaRPr>
          </a:p>
        </p:txBody>
      </p:sp>
      <p:sp>
        <p:nvSpPr>
          <p:cNvPr id="9222" name="Rectangle 6"/>
          <p:cNvSpPr>
            <a:spLocks noChangeArrowheads="1"/>
          </p:cNvSpPr>
          <p:nvPr/>
        </p:nvSpPr>
        <p:spPr bwMode="auto">
          <a:xfrm>
            <a:off x="0" y="0"/>
            <a:ext cx="9396536" cy="742950"/>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7" name="Rectangle 4"/>
          <p:cNvSpPr>
            <a:spLocks noRot="1" noChangeArrowheads="1"/>
          </p:cNvSpPr>
          <p:nvPr/>
        </p:nvSpPr>
        <p:spPr bwMode="auto">
          <a:xfrm>
            <a:off x="0" y="1071552"/>
            <a:ext cx="9144000" cy="342900"/>
          </a:xfrm>
          <a:prstGeom prst="rect">
            <a:avLst/>
          </a:prstGeom>
          <a:noFill/>
          <a:ln w="9525">
            <a:noFill/>
            <a:miter lim="800000"/>
            <a:headEnd/>
            <a:tailEnd/>
          </a:ln>
        </p:spPr>
        <p:txBody>
          <a:bodyPr anchor="ctr"/>
          <a:lstStyle/>
          <a:p>
            <a:r>
              <a:rPr lang="en-US" sz="2800" b="1" u="sng" dirty="0" smtClean="0">
                <a:solidFill>
                  <a:srgbClr val="FF0000"/>
                </a:solidFill>
                <a:latin typeface="Times New Roman" pitchFamily="18" charset="0"/>
              </a:rPr>
              <a:t>2. </a:t>
            </a:r>
            <a:r>
              <a:rPr lang="en-US" sz="2800" b="1" u="sng" dirty="0" err="1" smtClean="0">
                <a:solidFill>
                  <a:srgbClr val="FF0000"/>
                </a:solidFill>
                <a:latin typeface="Times New Roman" pitchFamily="18" charset="0"/>
              </a:rPr>
              <a:t>Luật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pháp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quân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đội</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TextBox 7"/>
          <p:cNvSpPr txBox="1"/>
          <p:nvPr/>
        </p:nvSpPr>
        <p:spPr>
          <a:xfrm>
            <a:off x="0" y="1446602"/>
            <a:ext cx="4643470" cy="461665"/>
          </a:xfrm>
          <a:prstGeom prst="rect">
            <a:avLst/>
          </a:prstGeom>
          <a:noFill/>
        </p:spPr>
        <p:txBody>
          <a:bodyPr wrap="square" rtlCol="0">
            <a:spAutoFit/>
          </a:bodyPr>
          <a:lstStyle/>
          <a:p>
            <a:r>
              <a:rPr lang="en-US" sz="2400" b="1" i="1" u="sng" dirty="0" smtClean="0">
                <a:solidFill>
                  <a:srgbClr val="0070C0"/>
                </a:solidFill>
              </a:rPr>
              <a:t>a. </a:t>
            </a:r>
            <a:r>
              <a:rPr lang="en-US" sz="2400" b="1" i="1" u="sng" dirty="0" err="1" smtClean="0">
                <a:solidFill>
                  <a:srgbClr val="0070C0"/>
                </a:solidFill>
              </a:rPr>
              <a:t>Luật</a:t>
            </a:r>
            <a:r>
              <a:rPr lang="en-US" sz="2400" b="1" i="1" u="sng" dirty="0" smtClean="0">
                <a:solidFill>
                  <a:srgbClr val="0070C0"/>
                </a:solidFill>
              </a:rPr>
              <a:t> </a:t>
            </a:r>
            <a:r>
              <a:rPr lang="en-US" sz="2400" b="1" i="1" u="sng" dirty="0" err="1" smtClean="0">
                <a:solidFill>
                  <a:srgbClr val="0070C0"/>
                </a:solidFill>
              </a:rPr>
              <a:t>pháp</a:t>
            </a:r>
            <a:r>
              <a:rPr lang="en-US" sz="2400" b="1" i="1" u="sng" dirty="0" smtClean="0">
                <a:solidFill>
                  <a:srgbClr val="0070C0"/>
                </a:solidFill>
              </a:rPr>
              <a:t>:</a:t>
            </a:r>
            <a:endParaRPr lang="en-US" sz="2400" b="1" i="1" u="sng" dirty="0">
              <a:solidFill>
                <a:srgbClr val="0070C0"/>
              </a:solidFill>
            </a:endParaRPr>
          </a:p>
        </p:txBody>
      </p:sp>
      <p:sp>
        <p:nvSpPr>
          <p:cNvPr id="9" name="Text Box 8"/>
          <p:cNvSpPr txBox="1">
            <a:spLocks noChangeArrowheads="1"/>
          </p:cNvSpPr>
          <p:nvPr/>
        </p:nvSpPr>
        <p:spPr bwMode="auto">
          <a:xfrm>
            <a:off x="214282" y="1875230"/>
            <a:ext cx="8429684" cy="914400"/>
          </a:xfrm>
          <a:prstGeom prst="rect">
            <a:avLst/>
          </a:prstGeom>
          <a:noFill/>
          <a:ln w="9525">
            <a:noFill/>
            <a:miter lim="800000"/>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2400" dirty="0">
                <a:solidFill>
                  <a:srgbClr val="0000FF"/>
                </a:solidFill>
                <a:latin typeface="Times New Roman" pitchFamily="18" charset="0"/>
                <a:ea typeface="Arial Unicode MS" pitchFamily="34" charset="-128"/>
                <a:cs typeface="Arial Unicode MS" pitchFamily="34" charset="-128"/>
              </a:rPr>
              <a:t>- Năm </a:t>
            </a:r>
            <a:r>
              <a:rPr lang="en-US" altLang="en-US" sz="2400" dirty="0">
                <a:solidFill>
                  <a:srgbClr val="0000FF"/>
                </a:solidFill>
                <a:latin typeface="Times New Roman" pitchFamily="18" charset="0"/>
                <a:ea typeface="Arial Unicode MS" pitchFamily="34" charset="-128"/>
                <a:cs typeface="Arial Unicode MS" pitchFamily="34" charset="-128"/>
              </a:rPr>
              <a:t>1042, </a:t>
            </a:r>
            <a:r>
              <a:rPr lang="en-US" altLang="en-US" sz="2400" dirty="0" err="1">
                <a:solidFill>
                  <a:srgbClr val="0000FF"/>
                </a:solidFill>
                <a:latin typeface="Times New Roman" pitchFamily="18" charset="0"/>
                <a:ea typeface="Arial Unicode MS" pitchFamily="34" charset="-128"/>
                <a:cs typeface="Arial Unicode MS" pitchFamily="34" charset="-128"/>
              </a:rPr>
              <a:t>nhà</a:t>
            </a:r>
            <a:r>
              <a:rPr lang="en-US" altLang="en-US" sz="2400" dirty="0">
                <a:solidFill>
                  <a:srgbClr val="0000FF"/>
                </a:solidFill>
                <a:latin typeface="Times New Roman" pitchFamily="18" charset="0"/>
                <a:ea typeface="Arial Unicode MS" pitchFamily="34" charset="-128"/>
                <a:cs typeface="Arial Unicode MS" pitchFamily="34" charset="-128"/>
              </a:rPr>
              <a:t> </a:t>
            </a:r>
            <a:r>
              <a:rPr lang="en-US" altLang="en-US" sz="2400" dirty="0" err="1">
                <a:solidFill>
                  <a:srgbClr val="0000FF"/>
                </a:solidFill>
                <a:latin typeface="Times New Roman" pitchFamily="18" charset="0"/>
                <a:ea typeface="Arial Unicode MS" pitchFamily="34" charset="-128"/>
                <a:cs typeface="Arial Unicode MS" pitchFamily="34" charset="-128"/>
              </a:rPr>
              <a:t>Lý</a:t>
            </a:r>
            <a:r>
              <a:rPr lang="en-US" altLang="en-US" sz="2400" dirty="0">
                <a:solidFill>
                  <a:srgbClr val="0000FF"/>
                </a:solidFill>
                <a:latin typeface="Times New Roman" pitchFamily="18" charset="0"/>
                <a:ea typeface="Arial Unicode MS" pitchFamily="34" charset="-128"/>
                <a:cs typeface="Arial Unicode MS" pitchFamily="34" charset="-128"/>
              </a:rPr>
              <a:t> ban </a:t>
            </a:r>
            <a:r>
              <a:rPr lang="en-US" altLang="en-US" sz="2400" dirty="0" err="1">
                <a:solidFill>
                  <a:srgbClr val="0000FF"/>
                </a:solidFill>
                <a:latin typeface="Times New Roman" pitchFamily="18" charset="0"/>
                <a:ea typeface="Arial Unicode MS" pitchFamily="34" charset="-128"/>
                <a:cs typeface="Arial Unicode MS" pitchFamily="34" charset="-128"/>
              </a:rPr>
              <a:t>hành</a:t>
            </a:r>
            <a:r>
              <a:rPr lang="en-US" altLang="en-US" sz="2400" dirty="0">
                <a:solidFill>
                  <a:srgbClr val="0000FF"/>
                </a:solidFill>
                <a:latin typeface="Times New Roman" pitchFamily="18" charset="0"/>
                <a:ea typeface="Arial Unicode MS" pitchFamily="34" charset="-128"/>
                <a:cs typeface="Arial Unicode MS" pitchFamily="34" charset="-128"/>
              </a:rPr>
              <a:t> </a:t>
            </a:r>
            <a:r>
              <a:rPr lang="en-US" altLang="en-US" sz="2400" dirty="0" err="1">
                <a:solidFill>
                  <a:srgbClr val="0000FF"/>
                </a:solidFill>
                <a:latin typeface="Times New Roman" pitchFamily="18" charset="0"/>
                <a:ea typeface="Arial Unicode MS" pitchFamily="34" charset="-128"/>
                <a:cs typeface="Arial Unicode MS" pitchFamily="34" charset="-128"/>
              </a:rPr>
              <a:t>bộ</a:t>
            </a:r>
            <a:r>
              <a:rPr lang="en-US" altLang="en-US" sz="2400" dirty="0">
                <a:solidFill>
                  <a:srgbClr val="0000FF"/>
                </a:solidFill>
                <a:latin typeface="Times New Roman" pitchFamily="18" charset="0"/>
                <a:ea typeface="Arial Unicode MS" pitchFamily="34" charset="-128"/>
                <a:cs typeface="Arial Unicode MS" pitchFamily="34" charset="-128"/>
              </a:rPr>
              <a:t> </a:t>
            </a:r>
            <a:r>
              <a:rPr lang="en-US" altLang="en-US" sz="2400" dirty="0" err="1">
                <a:solidFill>
                  <a:srgbClr val="0000FF"/>
                </a:solidFill>
                <a:latin typeface="Times New Roman" pitchFamily="18" charset="0"/>
                <a:ea typeface="Arial Unicode MS" pitchFamily="34" charset="-128"/>
                <a:cs typeface="Arial Unicode MS" pitchFamily="34" charset="-128"/>
              </a:rPr>
              <a:t>Hình</a:t>
            </a:r>
            <a:r>
              <a:rPr lang="en-US" altLang="en-US" sz="2400" dirty="0">
                <a:solidFill>
                  <a:srgbClr val="0000FF"/>
                </a:solidFill>
                <a:latin typeface="Times New Roman" pitchFamily="18" charset="0"/>
                <a:ea typeface="Arial Unicode MS" pitchFamily="34" charset="-128"/>
                <a:cs typeface="Arial Unicode MS" pitchFamily="34" charset="-128"/>
              </a:rPr>
              <a:t> </a:t>
            </a:r>
            <a:r>
              <a:rPr lang="en-US" altLang="en-US" sz="2400" dirty="0" err="1">
                <a:solidFill>
                  <a:srgbClr val="0000FF"/>
                </a:solidFill>
                <a:latin typeface="Times New Roman" pitchFamily="18" charset="0"/>
                <a:ea typeface="Arial Unicode MS" pitchFamily="34" charset="-128"/>
                <a:cs typeface="Arial Unicode MS" pitchFamily="34" charset="-128"/>
              </a:rPr>
              <a:t>thư</a:t>
            </a:r>
            <a:r>
              <a:rPr lang="en-US" altLang="en-US" sz="2400" dirty="0">
                <a:solidFill>
                  <a:srgbClr val="0000FF"/>
                </a:solidFill>
                <a:latin typeface="Times New Roman" pitchFamily="18" charset="0"/>
                <a:ea typeface="Arial Unicode MS" pitchFamily="34" charset="-128"/>
                <a:cs typeface="Arial Unicode MS" pitchFamily="34" charset="-128"/>
              </a:rPr>
              <a:t> </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bộ</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luật</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thành</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văn</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đầu</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tiên</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của</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nước</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 </a:t>
            </a:r>
            <a:r>
              <a:rPr lang="en-US" altLang="en-US" sz="2400" dirty="0" err="1">
                <a:solidFill>
                  <a:srgbClr val="0000FF"/>
                </a:solidFill>
                <a:latin typeface="Times New Roman" pitchFamily="18" charset="0"/>
                <a:ea typeface="Arial Unicode MS" pitchFamily="34" charset="-128"/>
                <a:cs typeface="Arial Unicode MS" pitchFamily="34" charset="-128"/>
                <a:sym typeface="Wingdings 3" pitchFamily="18" charset="2"/>
              </a:rPr>
              <a:t>ta</a:t>
            </a:r>
            <a:r>
              <a:rPr lang="en-US" altLang="en-US" sz="2400" dirty="0">
                <a:solidFill>
                  <a:srgbClr val="0000FF"/>
                </a:solidFill>
                <a:latin typeface="Times New Roman" pitchFamily="18" charset="0"/>
                <a:ea typeface="Arial Unicode MS" pitchFamily="34" charset="-128"/>
                <a:cs typeface="Arial Unicode MS" pitchFamily="34" charset="-128"/>
                <a:sym typeface="Wingdings 3" pitchFamily="18" charset="2"/>
              </a:rPr>
              <a:t>.</a:t>
            </a:r>
          </a:p>
        </p:txBody>
      </p:sp>
      <p:sp>
        <p:nvSpPr>
          <p:cNvPr id="11" name="Rectangle 10"/>
          <p:cNvSpPr>
            <a:spLocks noChangeArrowheads="1"/>
          </p:cNvSpPr>
          <p:nvPr/>
        </p:nvSpPr>
        <p:spPr bwMode="auto">
          <a:xfrm>
            <a:off x="0" y="2457450"/>
            <a:ext cx="8858280" cy="1938992"/>
          </a:xfrm>
          <a:prstGeom prst="rect">
            <a:avLst/>
          </a:prstGeom>
          <a:noFill/>
          <a:ln w="9525">
            <a:noFill/>
            <a:miter lim="800000"/>
            <a:headEnd/>
            <a:tailEnd/>
          </a:ln>
        </p:spPr>
        <p:txBody>
          <a:bodyPr wrap="square">
            <a:spAutoFit/>
          </a:bodyPr>
          <a:lstStyle/>
          <a:p>
            <a:pPr algn="just"/>
            <a:r>
              <a:rPr lang="en-US" sz="2400" b="1" dirty="0" err="1">
                <a:solidFill>
                  <a:srgbClr val="0000FF"/>
                </a:solidFill>
                <a:latin typeface="Times New Roman" pitchFamily="18" charset="0"/>
              </a:rPr>
              <a:t>Nội</a:t>
            </a:r>
            <a:r>
              <a:rPr lang="en-US" sz="2400" b="1" dirty="0">
                <a:solidFill>
                  <a:srgbClr val="0000FF"/>
                </a:solidFill>
                <a:latin typeface="Times New Roman" pitchFamily="18" charset="0"/>
              </a:rPr>
              <a:t> dung:</a:t>
            </a:r>
            <a:r>
              <a:rPr lang="en-US" sz="2400" dirty="0">
                <a:solidFill>
                  <a:srgbClr val="0000FF"/>
                </a:solidFill>
                <a:latin typeface="Times New Roman" pitchFamily="18" charset="0"/>
              </a:rPr>
              <a:t> </a:t>
            </a:r>
            <a:endParaRPr lang="en-US" sz="2400" dirty="0" smtClean="0">
              <a:solidFill>
                <a:srgbClr val="0000FF"/>
              </a:solidFill>
              <a:latin typeface="Times New Roman" pitchFamily="18" charset="0"/>
            </a:endParaRPr>
          </a:p>
          <a:p>
            <a:pPr algn="just"/>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Bảo</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vệ</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cung</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điện</a:t>
            </a:r>
            <a:endParaRPr lang="en-US" sz="2400" dirty="0" smtClean="0">
              <a:solidFill>
                <a:srgbClr val="0000FF"/>
              </a:solidFill>
              <a:latin typeface="Times New Roman" pitchFamily="18" charset="0"/>
            </a:endParaRPr>
          </a:p>
          <a:p>
            <a:pPr algn="just"/>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Bảo</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vệ</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tài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sản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nhân</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dân</a:t>
            </a:r>
            <a:endParaRPr lang="en-US" sz="2400" dirty="0" smtClean="0">
              <a:solidFill>
                <a:srgbClr val="0000FF"/>
              </a:solidFill>
              <a:latin typeface="Times New Roman" pitchFamily="18" charset="0"/>
            </a:endParaRPr>
          </a:p>
          <a:p>
            <a:pPr algn="just"/>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Nghiêm</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cấm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việc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giết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mổ</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trâu</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bò</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bảo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vệ</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sản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xuất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nghiệp</a:t>
            </a:r>
            <a:r>
              <a:rPr lang="en-US" sz="2400" dirty="0" smtClean="0">
                <a:solidFill>
                  <a:srgbClr val="0000FF"/>
                </a:solidFill>
                <a:latin typeface="Times New Roman" pitchFamily="18" charset="0"/>
              </a:rPr>
              <a:t>.</a:t>
            </a:r>
          </a:p>
          <a:p>
            <a:pPr algn="just"/>
            <a:r>
              <a:rPr lang="en-US" sz="2400" dirty="0" smtClean="0">
                <a:solidFill>
                  <a:srgbClr val="0000FF"/>
                </a:solidFill>
                <a:latin typeface="Times New Roman" pitchFamily="18" charset="0"/>
              </a:rPr>
              <a:t>  +. </a:t>
            </a:r>
            <a:r>
              <a:rPr lang="en-US" sz="2400" dirty="0" err="1">
                <a:solidFill>
                  <a:srgbClr val="0000FF"/>
                </a:solidFill>
                <a:latin typeface="Times New Roman" pitchFamily="18" charset="0"/>
              </a:rPr>
              <a:t>Xử</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phạt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nghiêm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khắc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người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phạm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tội</a:t>
            </a:r>
            <a:r>
              <a:rPr lang="en-US" sz="2400" dirty="0">
                <a:solidFill>
                  <a:srgbClr val="0000FF"/>
                </a:solidFill>
                <a:latin typeface="Times New Roman" pitchFamily="18" charset="0"/>
              </a:rPr>
              <a:t>.</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300px-Hi%E1%BA%BFn_ph%C3%A1p_Vi%E1%BB%87t_Nam_n%C4%83m_2013"/>
          <p:cNvPicPr>
            <a:picLocks noChangeAspect="1" noChangeArrowheads="1"/>
          </p:cNvPicPr>
          <p:nvPr/>
        </p:nvPicPr>
        <p:blipFill>
          <a:blip r:embed="rId2"/>
          <a:srcRect/>
          <a:stretch>
            <a:fillRect/>
          </a:stretch>
        </p:blipFill>
        <p:spPr bwMode="auto">
          <a:xfrm>
            <a:off x="5436096" y="121613"/>
            <a:ext cx="3581400" cy="4714908"/>
          </a:xfrm>
          <a:prstGeom prst="rect">
            <a:avLst/>
          </a:prstGeom>
          <a:noFill/>
          <a:ln w="9525">
            <a:noFill/>
            <a:miter lim="800000"/>
            <a:headEnd/>
            <a:tailEnd/>
          </a:ln>
        </p:spPr>
      </p:pic>
      <p:sp>
        <p:nvSpPr>
          <p:cNvPr id="28685" name="Text Box 13"/>
          <p:cNvSpPr txBox="1">
            <a:spLocks noChangeArrowheads="1"/>
          </p:cNvSpPr>
          <p:nvPr/>
        </p:nvSpPr>
        <p:spPr bwMode="auto">
          <a:xfrm>
            <a:off x="0" y="0"/>
            <a:ext cx="5148064" cy="2686050"/>
          </a:xfrm>
          <a:prstGeom prst="rect">
            <a:avLst/>
          </a:prstGeom>
          <a:solidFill>
            <a:srgbClr val="CCFFFF"/>
          </a:solidFill>
          <a:ln w="28575">
            <a:solidFill>
              <a:schemeClr val="tx1"/>
            </a:solid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300" b="1" dirty="0" err="1">
                <a:solidFill>
                  <a:srgbClr val="FF0000"/>
                </a:solidFill>
                <a:latin typeface="Times New Roman" pitchFamily="18" charset="0"/>
                <a:sym typeface="Wingdings 3" pitchFamily="18" charset="2"/>
              </a:rPr>
              <a:t>Hiến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pháp</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nước</a:t>
            </a:r>
            <a:r>
              <a:rPr lang="en-US" sz="2300" b="1" dirty="0">
                <a:solidFill>
                  <a:srgbClr val="FF0000"/>
                </a:solidFill>
                <a:latin typeface="Times New Roman" pitchFamily="18" charset="0"/>
                <a:sym typeface="Wingdings 3" pitchFamily="18" charset="2"/>
              </a:rPr>
              <a:t> CHXHCN </a:t>
            </a:r>
            <a:r>
              <a:rPr lang="en-US" sz="2300" b="1" dirty="0" err="1">
                <a:solidFill>
                  <a:srgbClr val="FF0000"/>
                </a:solidFill>
                <a:latin typeface="Times New Roman" pitchFamily="18" charset="0"/>
                <a:sym typeface="Wingdings 3" pitchFamily="18" charset="2"/>
              </a:rPr>
              <a:t>Việt</a:t>
            </a:r>
            <a:r>
              <a:rPr lang="en-US" sz="2300" b="1" dirty="0">
                <a:solidFill>
                  <a:srgbClr val="FF0000"/>
                </a:solidFill>
                <a:latin typeface="Times New Roman" pitchFamily="18" charset="0"/>
                <a:sym typeface="Wingdings 3" pitchFamily="18" charset="2"/>
              </a:rPr>
              <a:t> Nam </a:t>
            </a:r>
            <a:r>
              <a:rPr lang="en-US" sz="2300" b="1" dirty="0" err="1">
                <a:solidFill>
                  <a:srgbClr val="FF0000"/>
                </a:solidFill>
                <a:latin typeface="Times New Roman" pitchFamily="18" charset="0"/>
                <a:sym typeface="Wingdings 3" pitchFamily="18" charset="2"/>
              </a:rPr>
              <a:t>là</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văn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bản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pháp</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luật</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có</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giá</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trị</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cao</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nhất</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trong</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hệ</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thống</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pháp</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luật</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của</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Việt</a:t>
            </a:r>
            <a:r>
              <a:rPr lang="en-US" sz="2300" b="1" dirty="0">
                <a:solidFill>
                  <a:srgbClr val="FF0000"/>
                </a:solidFill>
                <a:latin typeface="Times New Roman" pitchFamily="18" charset="0"/>
                <a:sym typeface="Wingdings 3" pitchFamily="18" charset="2"/>
              </a:rPr>
              <a:t> Nam. </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300" b="1" dirty="0" err="1">
                <a:solidFill>
                  <a:srgbClr val="FF0000"/>
                </a:solidFill>
                <a:latin typeface="Times New Roman" pitchFamily="18" charset="0"/>
                <a:sym typeface="Wingdings 3" pitchFamily="18" charset="2"/>
              </a:rPr>
              <a:t>Bản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Hiến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pháp</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đang</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có</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hiệu</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lực</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là</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bản</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của</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năm</a:t>
            </a:r>
            <a:r>
              <a:rPr lang="en-US" sz="2300" b="1" dirty="0">
                <a:solidFill>
                  <a:srgbClr val="FF0000"/>
                </a:solidFill>
                <a:latin typeface="Times New Roman" pitchFamily="18" charset="0"/>
                <a:sym typeface="Wingdings 3" pitchFamily="18" charset="2"/>
              </a:rPr>
              <a:t> 2013, </a:t>
            </a:r>
            <a:r>
              <a:rPr lang="en-US" sz="2300" b="1" dirty="0" err="1">
                <a:solidFill>
                  <a:srgbClr val="FF0000"/>
                </a:solidFill>
                <a:latin typeface="Times New Roman" pitchFamily="18" charset="0"/>
                <a:sym typeface="Wingdings 3" pitchFamily="18" charset="2"/>
              </a:rPr>
              <a:t>được</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Quốc</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hội</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khoá</a:t>
            </a:r>
            <a:r>
              <a:rPr lang="en-US" sz="2300" b="1" dirty="0">
                <a:solidFill>
                  <a:srgbClr val="FF0000"/>
                </a:solidFill>
                <a:latin typeface="Times New Roman" pitchFamily="18" charset="0"/>
                <a:sym typeface="Wingdings 3" pitchFamily="18" charset="2"/>
              </a:rPr>
              <a:t> XIII, </a:t>
            </a:r>
            <a:r>
              <a:rPr lang="en-US" sz="2300" b="1" dirty="0" err="1">
                <a:solidFill>
                  <a:srgbClr val="FF0000"/>
                </a:solidFill>
                <a:latin typeface="Times New Roman" pitchFamily="18" charset="0"/>
                <a:sym typeface="Wingdings 3" pitchFamily="18" charset="2"/>
              </a:rPr>
              <a:t>kỳ</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họp</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thứ</a:t>
            </a:r>
            <a:r>
              <a:rPr lang="en-US" sz="2300" b="1" dirty="0">
                <a:solidFill>
                  <a:srgbClr val="FF0000"/>
                </a:solidFill>
                <a:latin typeface="Times New Roman" pitchFamily="18" charset="0"/>
                <a:sym typeface="Wingdings 3" pitchFamily="18" charset="2"/>
              </a:rPr>
              <a:t> 6 </a:t>
            </a:r>
            <a:r>
              <a:rPr lang="en-US" sz="2300" b="1" dirty="0" err="1">
                <a:solidFill>
                  <a:srgbClr val="FF0000"/>
                </a:solidFill>
                <a:latin typeface="Times New Roman" pitchFamily="18" charset="0"/>
                <a:sym typeface="Wingdings 3" pitchFamily="18" charset="2"/>
              </a:rPr>
              <a:t>thông</a:t>
            </a:r>
            <a:r>
              <a:rPr lang="en-US" sz="2300" b="1" dirty="0">
                <a:solidFill>
                  <a:srgbClr val="FF0000"/>
                </a:solidFill>
                <a:latin typeface="Times New Roman" pitchFamily="18" charset="0"/>
                <a:sym typeface="Wingdings 3" pitchFamily="18" charset="2"/>
              </a:rPr>
              <a:t> qua </a:t>
            </a:r>
            <a:r>
              <a:rPr lang="en-US" sz="2300" b="1" dirty="0" err="1">
                <a:solidFill>
                  <a:srgbClr val="FF0000"/>
                </a:solidFill>
                <a:latin typeface="Times New Roman" pitchFamily="18" charset="0"/>
                <a:sym typeface="Wingdings 3" pitchFamily="18" charset="2"/>
              </a:rPr>
              <a:t>vào</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sáng</a:t>
            </a:r>
            <a:r>
              <a:rPr lang="en-US" sz="2300" b="1" dirty="0">
                <a:solidFill>
                  <a:srgbClr val="FF0000"/>
                </a:solidFill>
                <a:latin typeface="Times New Roman" pitchFamily="18" charset="0"/>
                <a:sym typeface="Wingdings 3" pitchFamily="18" charset="2"/>
              </a:rPr>
              <a:t> </a:t>
            </a:r>
            <a:r>
              <a:rPr lang="en-US" sz="2300" b="1" dirty="0" err="1">
                <a:solidFill>
                  <a:srgbClr val="FF0000"/>
                </a:solidFill>
                <a:latin typeface="Times New Roman" pitchFamily="18" charset="0"/>
                <a:sym typeface="Wingdings 3" pitchFamily="18" charset="2"/>
              </a:rPr>
              <a:t>ngày</a:t>
            </a:r>
            <a:r>
              <a:rPr lang="en-US" sz="2300" b="1" dirty="0">
                <a:solidFill>
                  <a:srgbClr val="FF0000"/>
                </a:solidFill>
                <a:latin typeface="Times New Roman" pitchFamily="18" charset="0"/>
                <a:sym typeface="Wingdings 3" pitchFamily="18" charset="2"/>
              </a:rPr>
              <a:t> 28/11/2013</a:t>
            </a:r>
          </a:p>
        </p:txBody>
      </p:sp>
      <p:sp>
        <p:nvSpPr>
          <p:cNvPr id="28686" name="Text Box 14"/>
          <p:cNvSpPr txBox="1">
            <a:spLocks noChangeArrowheads="1"/>
          </p:cNvSpPr>
          <p:nvPr/>
        </p:nvSpPr>
        <p:spPr bwMode="auto">
          <a:xfrm>
            <a:off x="428596" y="2857500"/>
            <a:ext cx="4359428" cy="1943100"/>
          </a:xfrm>
          <a:prstGeom prst="rect">
            <a:avLst/>
          </a:prstGeom>
          <a:solidFill>
            <a:srgbClr val="CCFFFF"/>
          </a:solidFill>
          <a:ln w="28575">
            <a:solidFill>
              <a:schemeClr val="tx1"/>
            </a:solid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latin typeface="Times New Roman" pitchFamily="18" charset="0"/>
                <a:cs typeface="Arial" charset="0"/>
                <a:sym typeface="Wingdings 3" pitchFamily="18" charset="2"/>
              </a:rPr>
              <a:t>Hiến pháp 1946</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latin typeface="Times New Roman" pitchFamily="18" charset="0"/>
                <a:sym typeface="Wingdings 3" pitchFamily="18" charset="2"/>
              </a:rPr>
              <a:t>Hiến pháp 1959</a:t>
            </a:r>
            <a:endParaRPr lang="en-US" sz="2400" b="1">
              <a:latin typeface="Times New Roman" pitchFamily="18" charset="0"/>
              <a:sym typeface="Wingdings 3" pitchFamily="18" charset="2"/>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latin typeface="Times New Roman" pitchFamily="18" charset="0"/>
                <a:sym typeface="Wingdings 3" pitchFamily="18" charset="2"/>
              </a:rPr>
              <a:t>Hiến pháp 1980</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latin typeface="Times New Roman" pitchFamily="18" charset="0"/>
                <a:sym typeface="Wingdings 3" pitchFamily="18" charset="2"/>
              </a:rPr>
              <a:t>Hiến pháp 1992</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latin typeface="Times New Roman" pitchFamily="18" charset="0"/>
                <a:sym typeface="Wingdings 3" pitchFamily="18" charset="2"/>
              </a:rPr>
              <a:t>Hiến pháp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500" fill="hold"/>
                                        <p:tgtEl>
                                          <p:spTgt spid="28680"/>
                                        </p:tgtEl>
                                        <p:attrNameLst>
                                          <p:attrName>ppt_w</p:attrName>
                                        </p:attrNameLst>
                                      </p:cBhvr>
                                      <p:tavLst>
                                        <p:tav tm="0">
                                          <p:val>
                                            <p:fltVal val="0"/>
                                          </p:val>
                                        </p:tav>
                                        <p:tav tm="100000">
                                          <p:val>
                                            <p:strVal val="#ppt_w"/>
                                          </p:val>
                                        </p:tav>
                                      </p:tavLst>
                                    </p:anim>
                                    <p:anim calcmode="lin" valueType="num">
                                      <p:cBhvr>
                                        <p:cTn id="8" dur="500" fill="hold"/>
                                        <p:tgtEl>
                                          <p:spTgt spid="286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685"/>
                                        </p:tgtEl>
                                        <p:attrNameLst>
                                          <p:attrName>style.visibility</p:attrName>
                                        </p:attrNameLst>
                                      </p:cBhvr>
                                      <p:to>
                                        <p:strVal val="visible"/>
                                      </p:to>
                                    </p:set>
                                    <p:animEffect transition="in" filter="blinds(horizontal)">
                                      <p:cBhvr>
                                        <p:cTn id="13" dur="500"/>
                                        <p:tgtEl>
                                          <p:spTgt spid="2868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8686"/>
                                        </p:tgtEl>
                                        <p:attrNameLst>
                                          <p:attrName>style.visibility</p:attrName>
                                        </p:attrNameLst>
                                      </p:cBhvr>
                                      <p:to>
                                        <p:strVal val="visible"/>
                                      </p:to>
                                    </p:set>
                                    <p:animEffect transition="in" filter="blinds(horizontal)">
                                      <p:cBhvr>
                                        <p:cTn id="18"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nimBg="1"/>
      <p:bldP spid="286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3937397"/>
            <a:ext cx="3581400" cy="369332"/>
          </a:xfrm>
          <a:prstGeom prst="rect">
            <a:avLst/>
          </a:prstGeom>
          <a:noFill/>
          <a:ln w="9525">
            <a:noFill/>
            <a:miter lim="800000"/>
            <a:headEnd/>
            <a:tailEnd/>
          </a:ln>
        </p:spPr>
        <p:txBody>
          <a:bodyPr>
            <a:spAutoFit/>
          </a:bodyPr>
          <a:lstStyle/>
          <a:p>
            <a:pPr eaLnBrk="0" hangingPunct="0">
              <a:spcBef>
                <a:spcPct val="50000"/>
              </a:spcBef>
            </a:pPr>
            <a:endParaRPr lang="en-US">
              <a:latin typeface="Times New Roman" pitchFamily="18" charset="0"/>
              <a:cs typeface="Times New Roman" pitchFamily="18" charset="0"/>
            </a:endParaRPr>
          </a:p>
        </p:txBody>
      </p:sp>
      <p:grpSp>
        <p:nvGrpSpPr>
          <p:cNvPr id="2" name="Group 3"/>
          <p:cNvGrpSpPr>
            <a:grpSpLocks/>
          </p:cNvGrpSpPr>
          <p:nvPr/>
        </p:nvGrpSpPr>
        <p:grpSpPr bwMode="auto">
          <a:xfrm>
            <a:off x="0" y="0"/>
            <a:ext cx="5715000" cy="2797750"/>
            <a:chOff x="192" y="384"/>
            <a:chExt cx="5280" cy="3209"/>
          </a:xfrm>
        </p:grpSpPr>
        <p:pic>
          <p:nvPicPr>
            <p:cNvPr id="20490" name="Picture 4" descr="SANY0752"/>
            <p:cNvPicPr>
              <a:picLocks noChangeAspect="1" noChangeArrowheads="1"/>
            </p:cNvPicPr>
            <p:nvPr/>
          </p:nvPicPr>
          <p:blipFill>
            <a:blip r:embed="rId2" cstate="print"/>
            <a:srcRect/>
            <a:stretch>
              <a:fillRect/>
            </a:stretch>
          </p:blipFill>
          <p:spPr bwMode="auto">
            <a:xfrm>
              <a:off x="192" y="384"/>
              <a:ext cx="2352" cy="2448"/>
            </a:xfrm>
            <a:prstGeom prst="rect">
              <a:avLst/>
            </a:prstGeom>
            <a:noFill/>
            <a:ln w="12700">
              <a:solidFill>
                <a:srgbClr val="000000"/>
              </a:solidFill>
              <a:miter lim="800000"/>
              <a:headEnd/>
              <a:tailEnd/>
            </a:ln>
          </p:spPr>
        </p:pic>
        <p:pic>
          <p:nvPicPr>
            <p:cNvPr id="20491" name="Picture 5" descr="SANY0750"/>
            <p:cNvPicPr>
              <a:picLocks noChangeAspect="1" noChangeArrowheads="1"/>
            </p:cNvPicPr>
            <p:nvPr/>
          </p:nvPicPr>
          <p:blipFill>
            <a:blip r:embed="rId3" cstate="print"/>
            <a:srcRect/>
            <a:stretch>
              <a:fillRect/>
            </a:stretch>
          </p:blipFill>
          <p:spPr bwMode="auto">
            <a:xfrm>
              <a:off x="2928" y="384"/>
              <a:ext cx="2544" cy="2448"/>
            </a:xfrm>
            <a:prstGeom prst="rect">
              <a:avLst/>
            </a:prstGeom>
            <a:noFill/>
            <a:ln w="9525">
              <a:noFill/>
              <a:miter lim="800000"/>
              <a:headEnd/>
              <a:tailEnd/>
            </a:ln>
          </p:spPr>
        </p:pic>
        <p:sp>
          <p:nvSpPr>
            <p:cNvPr id="20492" name="Rectangle 6"/>
            <p:cNvSpPr>
              <a:spLocks noChangeArrowheads="1"/>
            </p:cNvSpPr>
            <p:nvPr/>
          </p:nvSpPr>
          <p:spPr bwMode="auto">
            <a:xfrm>
              <a:off x="241" y="3169"/>
              <a:ext cx="2303" cy="424"/>
            </a:xfrm>
            <a:prstGeom prst="rect">
              <a:avLst/>
            </a:prstGeom>
            <a:noFill/>
            <a:ln w="12700">
              <a:noFill/>
              <a:miter lim="800000"/>
              <a:headEnd/>
              <a:tailEnd/>
            </a:ln>
          </p:spPr>
          <p:txBody>
            <a:bodyPr>
              <a:spAutoFit/>
            </a:bodyPr>
            <a:lstStyle/>
            <a:p>
              <a:pPr algn="ctr" eaLnBrk="0" hangingPunct="0"/>
              <a:endParaRPr lang="en-US" b="1">
                <a:latin typeface="Times New Roman" pitchFamily="18" charset="0"/>
                <a:cs typeface="Times New Roman" pitchFamily="18" charset="0"/>
              </a:endParaRPr>
            </a:p>
          </p:txBody>
        </p:sp>
        <p:sp>
          <p:nvSpPr>
            <p:cNvPr id="20493" name="Rectangle 7"/>
            <p:cNvSpPr>
              <a:spLocks noChangeArrowheads="1"/>
            </p:cNvSpPr>
            <p:nvPr/>
          </p:nvSpPr>
          <p:spPr bwMode="auto">
            <a:xfrm>
              <a:off x="2928" y="3168"/>
              <a:ext cx="2544" cy="424"/>
            </a:xfrm>
            <a:prstGeom prst="rect">
              <a:avLst/>
            </a:prstGeom>
            <a:noFill/>
            <a:ln w="12700">
              <a:noFill/>
              <a:miter lim="800000"/>
              <a:headEnd/>
              <a:tailEnd/>
            </a:ln>
          </p:spPr>
          <p:txBody>
            <a:bodyPr>
              <a:spAutoFit/>
            </a:bodyPr>
            <a:lstStyle/>
            <a:p>
              <a:pPr algn="ctr" eaLnBrk="0" hangingPunct="0"/>
              <a:endParaRPr lang="en-US" b="1">
                <a:latin typeface="Times New Roman" pitchFamily="18" charset="0"/>
                <a:cs typeface="Times New Roman" pitchFamily="18" charset="0"/>
              </a:endParaRPr>
            </a:p>
          </p:txBody>
        </p:sp>
      </p:grpSp>
      <p:grpSp>
        <p:nvGrpSpPr>
          <p:cNvPr id="3" name="Group 8"/>
          <p:cNvGrpSpPr>
            <a:grpSpLocks/>
          </p:cNvGrpSpPr>
          <p:nvPr/>
        </p:nvGrpSpPr>
        <p:grpSpPr bwMode="auto">
          <a:xfrm>
            <a:off x="0" y="2571750"/>
            <a:ext cx="5791200" cy="2766345"/>
            <a:chOff x="297" y="240"/>
            <a:chExt cx="5127" cy="3656"/>
          </a:xfrm>
        </p:grpSpPr>
        <p:pic>
          <p:nvPicPr>
            <p:cNvPr id="20486" name="Picture 9" descr="SANY0748"/>
            <p:cNvPicPr>
              <a:picLocks noChangeAspect="1" noChangeArrowheads="1"/>
            </p:cNvPicPr>
            <p:nvPr/>
          </p:nvPicPr>
          <p:blipFill>
            <a:blip r:embed="rId4" cstate="print"/>
            <a:srcRect/>
            <a:stretch>
              <a:fillRect/>
            </a:stretch>
          </p:blipFill>
          <p:spPr bwMode="auto">
            <a:xfrm>
              <a:off x="297" y="240"/>
              <a:ext cx="2372" cy="3024"/>
            </a:xfrm>
            <a:prstGeom prst="rect">
              <a:avLst/>
            </a:prstGeom>
            <a:noFill/>
            <a:ln w="12700">
              <a:noFill/>
              <a:miter lim="800000"/>
              <a:headEnd/>
              <a:tailEnd/>
            </a:ln>
          </p:spPr>
        </p:pic>
        <p:pic>
          <p:nvPicPr>
            <p:cNvPr id="20487" name="Picture 10" descr="SANY0749"/>
            <p:cNvPicPr>
              <a:picLocks noChangeAspect="1" noChangeArrowheads="1"/>
            </p:cNvPicPr>
            <p:nvPr/>
          </p:nvPicPr>
          <p:blipFill>
            <a:blip r:embed="rId5" cstate="print"/>
            <a:srcRect/>
            <a:stretch>
              <a:fillRect/>
            </a:stretch>
          </p:blipFill>
          <p:spPr bwMode="auto">
            <a:xfrm>
              <a:off x="2976" y="240"/>
              <a:ext cx="2383" cy="2928"/>
            </a:xfrm>
            <a:prstGeom prst="rect">
              <a:avLst/>
            </a:prstGeom>
            <a:noFill/>
            <a:ln w="12700">
              <a:noFill/>
              <a:miter lim="800000"/>
              <a:headEnd/>
              <a:tailEnd/>
            </a:ln>
          </p:spPr>
        </p:pic>
        <p:sp>
          <p:nvSpPr>
            <p:cNvPr id="20488" name="Rectangle 11"/>
            <p:cNvSpPr>
              <a:spLocks noChangeArrowheads="1"/>
            </p:cNvSpPr>
            <p:nvPr/>
          </p:nvSpPr>
          <p:spPr bwMode="auto">
            <a:xfrm>
              <a:off x="336" y="3408"/>
              <a:ext cx="2352" cy="488"/>
            </a:xfrm>
            <a:prstGeom prst="rect">
              <a:avLst/>
            </a:prstGeom>
            <a:noFill/>
            <a:ln w="38100" cmpd="dbl">
              <a:noFill/>
              <a:miter lim="800000"/>
              <a:headEnd/>
              <a:tailEnd/>
            </a:ln>
          </p:spPr>
          <p:txBody>
            <a:bodyPr>
              <a:spAutoFit/>
            </a:bodyPr>
            <a:lstStyle/>
            <a:p>
              <a:pPr algn="ctr" eaLnBrk="0" hangingPunct="0"/>
              <a:endParaRPr lang="en-US" b="1">
                <a:latin typeface="Times New Roman" pitchFamily="18" charset="0"/>
                <a:cs typeface="Times New Roman" pitchFamily="18" charset="0"/>
              </a:endParaRPr>
            </a:p>
          </p:txBody>
        </p:sp>
        <p:sp>
          <p:nvSpPr>
            <p:cNvPr id="20489" name="Rectangle 12"/>
            <p:cNvSpPr>
              <a:spLocks noChangeArrowheads="1"/>
            </p:cNvSpPr>
            <p:nvPr/>
          </p:nvSpPr>
          <p:spPr bwMode="auto">
            <a:xfrm rot="10800000" flipV="1">
              <a:off x="2974" y="3342"/>
              <a:ext cx="2450" cy="488"/>
            </a:xfrm>
            <a:prstGeom prst="rect">
              <a:avLst/>
            </a:prstGeom>
            <a:noFill/>
            <a:ln w="38100" cmpd="dbl">
              <a:noFill/>
              <a:miter lim="800000"/>
              <a:headEnd/>
              <a:tailEnd/>
            </a:ln>
          </p:spPr>
          <p:txBody>
            <a:bodyPr>
              <a:spAutoFit/>
            </a:bodyPr>
            <a:lstStyle/>
            <a:p>
              <a:pPr algn="ctr" eaLnBrk="0" hangingPunct="0"/>
              <a:endParaRPr lang="en-US" b="1">
                <a:latin typeface="Times New Roman" pitchFamily="18" charset="0"/>
                <a:cs typeface="Times New Roman" pitchFamily="18" charset="0"/>
              </a:endParaRPr>
            </a:p>
          </p:txBody>
        </p:sp>
      </p:grpSp>
      <p:sp>
        <p:nvSpPr>
          <p:cNvPr id="31757" name="Rectangle 13"/>
          <p:cNvSpPr>
            <a:spLocks noChangeArrowheads="1"/>
          </p:cNvSpPr>
          <p:nvPr/>
        </p:nvSpPr>
        <p:spPr bwMode="auto">
          <a:xfrm>
            <a:off x="5715000" y="1"/>
            <a:ext cx="3429000" cy="6001643"/>
          </a:xfrm>
          <a:prstGeom prst="rect">
            <a:avLst/>
          </a:prstGeom>
          <a:solidFill>
            <a:srgbClr val="CCFFFF"/>
          </a:solidFill>
          <a:ln w="28575">
            <a:solidFill>
              <a:srgbClr val="FF0000"/>
            </a:solidFill>
            <a:miter lim="800000"/>
            <a:headEnd/>
            <a:tailEnd/>
          </a:ln>
        </p:spPr>
        <p:txBody>
          <a:bodyPr wrap="square">
            <a:spAutoFit/>
          </a:bodyPr>
          <a:lstStyle/>
          <a:p>
            <a:pPr algn="ctr"/>
            <a:r>
              <a:rPr lang="en-US" sz="2400" b="1" dirty="0">
                <a:solidFill>
                  <a:srgbClr val="FF0000"/>
                </a:solidFill>
                <a:latin typeface="Times New Roman" pitchFamily="18" charset="0"/>
              </a:rPr>
              <a:t>CÁC BỘ LUẬT</a:t>
            </a:r>
            <a:br>
              <a:rPr lang="en-US" sz="2400" b="1" dirty="0">
                <a:solidFill>
                  <a:srgbClr val="FF0000"/>
                </a:solidFill>
                <a:latin typeface="Times New Roman" pitchFamily="18" charset="0"/>
              </a:rPr>
            </a:b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Tố</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tụng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Hình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Tố</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tụng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Hình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hàng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hải</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r>
              <a:rPr lang="en-US" sz="2400" b="1" dirty="0" err="1">
                <a:solidFill>
                  <a:srgbClr val="FF0000"/>
                </a:solidFill>
                <a:latin typeface="Times New Roman" pitchFamily="18" charset="0"/>
              </a:rPr>
              <a:t>Bộ</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Lao </a:t>
            </a:r>
            <a:r>
              <a:rPr lang="en-US" sz="2400" b="1" dirty="0" err="1">
                <a:solidFill>
                  <a:srgbClr val="FF0000"/>
                </a:solidFill>
                <a:latin typeface="Times New Roman" pitchFamily="18" charset="0"/>
              </a:rPr>
              <a:t>động</a:t>
            </a:r>
            <a:r>
              <a:rPr lang="en-US" sz="2400" b="1" dirty="0">
                <a:solidFill>
                  <a:srgbClr val="FF0000"/>
                </a:solidFill>
                <a:latin typeface="Times New Roman" pitchFamily="18" charset="0"/>
              </a:rPr>
              <a:t/>
            </a:r>
            <a:br>
              <a:rPr lang="en-US" sz="2400" b="1" dirty="0">
                <a:solidFill>
                  <a:srgbClr val="FF0000"/>
                </a:solidFill>
                <a:latin typeface="Times New Roman" pitchFamily="18" charset="0"/>
              </a:rPr>
            </a:b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nhiều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trong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đời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sống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kinh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tế</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văn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hoá</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chính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trị</a:t>
            </a:r>
            <a:r>
              <a:rPr lang="en-US" sz="2400" b="1" dirty="0">
                <a:solidFill>
                  <a:srgbClr val="FF0000"/>
                </a:solidFill>
                <a:latin typeface="Times New Roman" pitchFamily="18" charset="0"/>
              </a:rPr>
              <a:t>, an </a:t>
            </a:r>
            <a:r>
              <a:rPr lang="en-US" sz="2400" b="1" dirty="0" err="1">
                <a:solidFill>
                  <a:srgbClr val="FF0000"/>
                </a:solidFill>
                <a:latin typeface="Times New Roman" pitchFamily="18" charset="0"/>
              </a:rPr>
              <a:t>ninh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quốc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gia</a:t>
            </a:r>
            <a:r>
              <a:rPr lang="en-US" sz="2400" b="1" dirty="0">
                <a:solidFill>
                  <a:srgbClr val="FF0000"/>
                </a:solidFill>
                <a:latin typeface="Times New Roman" pitchFamily="18" charset="0"/>
              </a:rPr>
              <a:t>,…</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có</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điều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chỉnh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sửa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đổi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phù</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hợp</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theo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từng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thời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kỳ</a:t>
            </a:r>
            <a:endParaRPr lang="en-US" sz="24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p:cTn id="7" dur="500" fill="hold"/>
                                        <p:tgtEl>
                                          <p:spTgt spid="31757"/>
                                        </p:tgtEl>
                                        <p:attrNameLst>
                                          <p:attrName>ppt_w</p:attrName>
                                        </p:attrNameLst>
                                      </p:cBhvr>
                                      <p:tavLst>
                                        <p:tav tm="0">
                                          <p:val>
                                            <p:fltVal val="0"/>
                                          </p:val>
                                        </p:tav>
                                        <p:tav tm="100000">
                                          <p:val>
                                            <p:strVal val="#ppt_w"/>
                                          </p:val>
                                        </p:tav>
                                      </p:tavLst>
                                    </p:anim>
                                    <p:anim calcmode="lin" valueType="num">
                                      <p:cBhvr>
                                        <p:cTn id="8" dur="500" fill="hold"/>
                                        <p:tgtEl>
                                          <p:spTgt spid="317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Rot="1" noChangeArrowheads="1"/>
          </p:cNvSpPr>
          <p:nvPr/>
        </p:nvSpPr>
        <p:spPr bwMode="auto">
          <a:xfrm>
            <a:off x="0" y="440808"/>
            <a:ext cx="9144000" cy="342900"/>
          </a:xfrm>
          <a:prstGeom prst="rect">
            <a:avLst/>
          </a:prstGeom>
          <a:noFill/>
          <a:ln w="9525">
            <a:noFill/>
            <a:miter lim="800000"/>
            <a:headEnd/>
            <a:tailEnd/>
          </a:ln>
        </p:spPr>
        <p:txBody>
          <a:bodyPr anchor="ctr"/>
          <a:lstStyle/>
          <a:p>
            <a:r>
              <a:rPr lang="en-US" sz="2800" b="1" u="sng" dirty="0">
                <a:solidFill>
                  <a:srgbClr val="0070C0"/>
                </a:solidFill>
                <a:latin typeface="Times New Roman" pitchFamily="18" charset="0"/>
              </a:rPr>
              <a:t>1. </a:t>
            </a:r>
            <a:r>
              <a:rPr lang="en-US" sz="2800" b="1" u="sng" dirty="0" err="1">
                <a:solidFill>
                  <a:srgbClr val="0070C0"/>
                </a:solidFill>
                <a:latin typeface="Times New Roman" pitchFamily="18" charset="0"/>
              </a:rPr>
              <a:t>Sự</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thành</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lập</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nhà</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Lý</a:t>
            </a:r>
            <a:endParaRPr lang="en-US" sz="2800" b="1" u="sng" dirty="0">
              <a:solidFill>
                <a:srgbClr val="0070C0"/>
              </a:solidFill>
              <a:latin typeface="Times New Roman" pitchFamily="18" charset="0"/>
            </a:endParaRPr>
          </a:p>
        </p:txBody>
      </p:sp>
      <p:sp>
        <p:nvSpPr>
          <p:cNvPr id="9222" name="Rectangle 6"/>
          <p:cNvSpPr>
            <a:spLocks noChangeArrowheads="1"/>
          </p:cNvSpPr>
          <p:nvPr/>
        </p:nvSpPr>
        <p:spPr bwMode="auto">
          <a:xfrm>
            <a:off x="0" y="0"/>
            <a:ext cx="9396536" cy="742950"/>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7" name="Rectangle 4"/>
          <p:cNvSpPr>
            <a:spLocks noRot="1" noChangeArrowheads="1"/>
          </p:cNvSpPr>
          <p:nvPr/>
        </p:nvSpPr>
        <p:spPr bwMode="auto">
          <a:xfrm>
            <a:off x="0" y="964395"/>
            <a:ext cx="9144000" cy="342900"/>
          </a:xfrm>
          <a:prstGeom prst="rect">
            <a:avLst/>
          </a:prstGeom>
          <a:noFill/>
          <a:ln w="9525">
            <a:noFill/>
            <a:miter lim="800000"/>
            <a:headEnd/>
            <a:tailEnd/>
          </a:ln>
        </p:spPr>
        <p:txBody>
          <a:bodyPr anchor="ctr"/>
          <a:lstStyle/>
          <a:p>
            <a:r>
              <a:rPr lang="en-US" sz="2800" b="1" u="sng" dirty="0" smtClean="0">
                <a:solidFill>
                  <a:srgbClr val="FF0000"/>
                </a:solidFill>
                <a:latin typeface="Times New Roman" pitchFamily="18" charset="0"/>
              </a:rPr>
              <a:t>2. </a:t>
            </a:r>
            <a:r>
              <a:rPr lang="en-US" sz="2800" b="1" u="sng" dirty="0" err="1" smtClean="0">
                <a:solidFill>
                  <a:srgbClr val="FF0000"/>
                </a:solidFill>
                <a:latin typeface="Times New Roman" pitchFamily="18" charset="0"/>
              </a:rPr>
              <a:t>Luật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pháp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quân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đội</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TextBox 7"/>
          <p:cNvSpPr txBox="1"/>
          <p:nvPr/>
        </p:nvSpPr>
        <p:spPr>
          <a:xfrm>
            <a:off x="142601" y="1463120"/>
            <a:ext cx="4643470" cy="461665"/>
          </a:xfrm>
          <a:prstGeom prst="rect">
            <a:avLst/>
          </a:prstGeom>
          <a:noFill/>
        </p:spPr>
        <p:txBody>
          <a:bodyPr wrap="square" rtlCol="0">
            <a:spAutoFit/>
          </a:bodyPr>
          <a:lstStyle/>
          <a:p>
            <a:r>
              <a:rPr lang="en-US" sz="2400" b="1" i="1" u="sng" dirty="0" smtClean="0">
                <a:solidFill>
                  <a:srgbClr val="0070C0"/>
                </a:solidFill>
              </a:rPr>
              <a:t>a) </a:t>
            </a:r>
            <a:r>
              <a:rPr lang="en-US" sz="2400" b="1" i="1" u="sng" dirty="0" err="1" smtClean="0">
                <a:solidFill>
                  <a:srgbClr val="0070C0"/>
                </a:solidFill>
              </a:rPr>
              <a:t>Luật</a:t>
            </a:r>
            <a:r>
              <a:rPr lang="en-US" sz="2400" b="1" i="1" u="sng" dirty="0" smtClean="0">
                <a:solidFill>
                  <a:srgbClr val="0070C0"/>
                </a:solidFill>
              </a:rPr>
              <a:t> </a:t>
            </a:r>
            <a:r>
              <a:rPr lang="en-US" sz="2400" b="1" i="1" u="sng" dirty="0" err="1" smtClean="0">
                <a:solidFill>
                  <a:srgbClr val="0070C0"/>
                </a:solidFill>
              </a:rPr>
              <a:t>pháp</a:t>
            </a:r>
            <a:r>
              <a:rPr lang="en-US" sz="2400" b="1" i="1" u="sng" dirty="0" smtClean="0">
                <a:solidFill>
                  <a:srgbClr val="0070C0"/>
                </a:solidFill>
              </a:rPr>
              <a:t>:</a:t>
            </a:r>
            <a:endParaRPr lang="en-US" sz="2400" b="1" i="1" u="sng" dirty="0">
              <a:solidFill>
                <a:srgbClr val="0070C0"/>
              </a:solidFill>
            </a:endParaRPr>
          </a:p>
        </p:txBody>
      </p:sp>
      <p:sp>
        <p:nvSpPr>
          <p:cNvPr id="16" name="Rectangle 10"/>
          <p:cNvSpPr>
            <a:spLocks noChangeArrowheads="1"/>
          </p:cNvSpPr>
          <p:nvPr/>
        </p:nvSpPr>
        <p:spPr bwMode="auto">
          <a:xfrm>
            <a:off x="142601" y="2290465"/>
            <a:ext cx="4464050" cy="270272"/>
          </a:xfrm>
          <a:prstGeom prst="rect">
            <a:avLst/>
          </a:prstGeom>
          <a:noFill/>
          <a:ln w="9525">
            <a:noFill/>
            <a:miter lim="800000"/>
            <a:headEnd/>
            <a:tailEnd/>
          </a:ln>
        </p:spPr>
        <p:txBody>
          <a:bodyPr wrap="none" anchor="ctr"/>
          <a:lstStyle/>
          <a:p>
            <a:r>
              <a:rPr lang="en-US" sz="2400" b="1" i="1">
                <a:solidFill>
                  <a:srgbClr val="0000FF"/>
                </a:solidFill>
                <a:latin typeface="Times New Roman" pitchFamily="18" charset="0"/>
              </a:rPr>
              <a:t> b) Quân đội.</a:t>
            </a:r>
          </a:p>
        </p:txBody>
      </p:sp>
      <p:sp>
        <p:nvSpPr>
          <p:cNvPr id="17" name="Rectangle 12"/>
          <p:cNvSpPr>
            <a:spLocks noChangeArrowheads="1"/>
          </p:cNvSpPr>
          <p:nvPr/>
        </p:nvSpPr>
        <p:spPr bwMode="auto">
          <a:xfrm>
            <a:off x="142601" y="2715766"/>
            <a:ext cx="8715404" cy="461665"/>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gồm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hai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bộ</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phận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cấm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địa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phương</a:t>
            </a:r>
            <a:endParaRPr lang="en-US" sz="2400" dirty="0">
              <a:solidFill>
                <a:srgbClr val="0000FF"/>
              </a:solidFill>
              <a:latin typeface="Times New Roman" pitchFamily="18" charset="0"/>
            </a:endParaRP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403225" y="1543050"/>
            <a:ext cx="3810000" cy="3086100"/>
          </a:xfrm>
        </p:spPr>
        <p:txBody>
          <a:bodyPr/>
          <a:lstStyle/>
          <a:p>
            <a:pPr eaLnBrk="1" hangingPunct="1"/>
            <a:endParaRPr lang="en-SG" smtClean="0"/>
          </a:p>
        </p:txBody>
      </p:sp>
      <p:sp>
        <p:nvSpPr>
          <p:cNvPr id="23555" name="Rectangle 3"/>
          <p:cNvSpPr>
            <a:spLocks noGrp="1" noChangeArrowheads="1"/>
          </p:cNvSpPr>
          <p:nvPr>
            <p:ph type="body" sz="half" idx="2"/>
          </p:nvPr>
        </p:nvSpPr>
        <p:spPr>
          <a:xfrm>
            <a:off x="4833938" y="1585912"/>
            <a:ext cx="3810000" cy="3086100"/>
          </a:xfrm>
        </p:spPr>
        <p:txBody>
          <a:bodyPr/>
          <a:lstStyle/>
          <a:p>
            <a:pPr eaLnBrk="1" hangingPunct="1"/>
            <a:endParaRPr lang="en-SG" smtClean="0"/>
          </a:p>
        </p:txBody>
      </p:sp>
      <p:pic>
        <p:nvPicPr>
          <p:cNvPr id="23556" name="Picture 4" descr="quan dia phuong"/>
          <p:cNvPicPr>
            <a:picLocks noChangeAspect="1" noChangeArrowheads="1"/>
          </p:cNvPicPr>
          <p:nvPr/>
        </p:nvPicPr>
        <p:blipFill>
          <a:blip r:embed="rId2"/>
          <a:srcRect/>
          <a:stretch>
            <a:fillRect/>
          </a:stretch>
        </p:blipFill>
        <p:spPr bwMode="auto">
          <a:xfrm>
            <a:off x="169863" y="419100"/>
            <a:ext cx="4251325" cy="4305300"/>
          </a:xfrm>
          <a:prstGeom prst="rect">
            <a:avLst/>
          </a:prstGeom>
          <a:noFill/>
          <a:ln w="57150" cmpd="thinThick">
            <a:solidFill>
              <a:schemeClr val="bg2"/>
            </a:solidFill>
            <a:miter lim="800000"/>
            <a:headEnd/>
            <a:tailEnd/>
          </a:ln>
        </p:spPr>
      </p:pic>
      <p:pic>
        <p:nvPicPr>
          <p:cNvPr id="23557" name="Picture 5" descr="cam quan"/>
          <p:cNvPicPr>
            <a:picLocks noChangeAspect="1" noChangeArrowheads="1"/>
          </p:cNvPicPr>
          <p:nvPr/>
        </p:nvPicPr>
        <p:blipFill>
          <a:blip r:embed="rId3"/>
          <a:srcRect/>
          <a:stretch>
            <a:fillRect/>
          </a:stretch>
        </p:blipFill>
        <p:spPr bwMode="auto">
          <a:xfrm>
            <a:off x="4772025" y="400050"/>
            <a:ext cx="4090988" cy="4338638"/>
          </a:xfrm>
          <a:prstGeom prst="rect">
            <a:avLst/>
          </a:prstGeom>
          <a:noFill/>
          <a:ln w="57150" cmpd="thinThick">
            <a:solidFill>
              <a:schemeClr val="bg2"/>
            </a:solidFill>
            <a:miter lim="800000"/>
            <a:headEnd/>
            <a:tailEnd/>
          </a:ln>
        </p:spPr>
      </p:pic>
      <p:sp>
        <p:nvSpPr>
          <p:cNvPr id="23558" name="Line 6"/>
          <p:cNvSpPr>
            <a:spLocks noChangeShapeType="1"/>
          </p:cNvSpPr>
          <p:nvPr/>
        </p:nvSpPr>
        <p:spPr bwMode="auto">
          <a:xfrm>
            <a:off x="4578350" y="0"/>
            <a:ext cx="44450" cy="5143500"/>
          </a:xfrm>
          <a:prstGeom prst="line">
            <a:avLst/>
          </a:prstGeom>
          <a:noFill/>
          <a:ln w="38100">
            <a:solidFill>
              <a:schemeClr val="bg1"/>
            </a:solidFill>
            <a:round/>
            <a:headEnd/>
            <a:tailEnd/>
          </a:ln>
        </p:spPr>
        <p:txBody>
          <a:bodyPr/>
          <a:lstStyle/>
          <a:p>
            <a:endParaRPr lang="en-US"/>
          </a:p>
        </p:txBody>
      </p:sp>
      <p:sp>
        <p:nvSpPr>
          <p:cNvPr id="23559" name="Text Box 7"/>
          <p:cNvSpPr txBox="1">
            <a:spLocks noChangeArrowheads="1"/>
          </p:cNvSpPr>
          <p:nvPr/>
        </p:nvSpPr>
        <p:spPr bwMode="auto">
          <a:xfrm>
            <a:off x="1600200" y="0"/>
            <a:ext cx="1873250" cy="523220"/>
          </a:xfrm>
          <a:prstGeom prst="rect">
            <a:avLst/>
          </a:prstGeom>
          <a:solidFill>
            <a:srgbClr val="CCFFFF"/>
          </a:solidFill>
          <a:ln w="9525">
            <a:solidFill>
              <a:srgbClr val="FF3300"/>
            </a:solid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rPr>
              <a:t>Cấm quân</a:t>
            </a:r>
          </a:p>
        </p:txBody>
      </p:sp>
      <p:sp>
        <p:nvSpPr>
          <p:cNvPr id="23560" name="Text Box 8"/>
          <p:cNvSpPr txBox="1">
            <a:spLocks noChangeArrowheads="1"/>
          </p:cNvSpPr>
          <p:nvPr/>
        </p:nvSpPr>
        <p:spPr bwMode="auto">
          <a:xfrm>
            <a:off x="5562600" y="0"/>
            <a:ext cx="2971800" cy="523220"/>
          </a:xfrm>
          <a:prstGeom prst="rect">
            <a:avLst/>
          </a:prstGeom>
          <a:solidFill>
            <a:srgbClr val="CCFFFF"/>
          </a:solidFill>
          <a:ln w="9525">
            <a:solidFill>
              <a:srgbClr val="FF3300"/>
            </a:solidFill>
            <a:miter lim="800000"/>
            <a:headEnd/>
            <a:tailEnd/>
          </a:ln>
        </p:spPr>
        <p:txBody>
          <a:bodyPr>
            <a:spAutoFit/>
          </a:bodyPr>
          <a:lstStyle/>
          <a:p>
            <a:pPr algn="ctr" eaLnBrk="0" hangingPunct="0">
              <a:spcBef>
                <a:spcPct val="50000"/>
              </a:spcBef>
            </a:pPr>
            <a:r>
              <a:rPr lang="en-US" sz="2800" b="1">
                <a:solidFill>
                  <a:srgbClr val="FF3300"/>
                </a:solidFill>
                <a:latin typeface="Times New Roman" pitchFamily="18" charset="0"/>
              </a:rPr>
              <a:t>Quân địa phương</a:t>
            </a:r>
          </a:p>
        </p:txBody>
      </p:sp>
      <p:sp>
        <p:nvSpPr>
          <p:cNvPr id="154629" name="Rectangle 5"/>
          <p:cNvSpPr>
            <a:spLocks noChangeArrowheads="1"/>
          </p:cNvSpPr>
          <p:nvPr/>
        </p:nvSpPr>
        <p:spPr bwMode="auto">
          <a:xfrm>
            <a:off x="838200" y="4114800"/>
            <a:ext cx="2895600" cy="1028700"/>
          </a:xfrm>
          <a:prstGeom prst="rect">
            <a:avLst/>
          </a:prstGeom>
          <a:solidFill>
            <a:srgbClr val="FFFF00"/>
          </a:solidFill>
          <a:ln w="9525">
            <a:solidFill>
              <a:srgbClr val="000000"/>
            </a:solidFill>
            <a:miter lim="800000"/>
            <a:headEnd/>
            <a:tailEnd/>
          </a:ln>
        </p:spPr>
        <p:txBody>
          <a:bodyPr wrap="none" anchor="ct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niên</a:t>
            </a:r>
            <a:r>
              <a:rPr lang="en-US" sz="2000" b="1" dirty="0">
                <a:latin typeface="Times New Roman" pitchFamily="18" charset="0"/>
                <a:cs typeface="Times New Roman" pitchFamily="18" charset="0"/>
              </a:rPr>
              <a:t> </a:t>
            </a:r>
          </a:p>
          <a:p>
            <a:r>
              <a:rPr lang="en-US" sz="2000" b="1" dirty="0" err="1">
                <a:latin typeface="Times New Roman" pitchFamily="18" charset="0"/>
                <a:cs typeface="Times New Roman" pitchFamily="18" charset="0"/>
              </a:rPr>
              <a:t>trai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vệ</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vua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kinh</a:t>
            </a:r>
            <a:r>
              <a:rPr lang="en-US" sz="2000" b="1" dirty="0">
                <a:latin typeface="Times New Roman" pitchFamily="18" charset="0"/>
                <a:cs typeface="Times New Roman" pitchFamily="18" charset="0"/>
              </a:rPr>
              <a:t> </a:t>
            </a:r>
          </a:p>
          <a:p>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a:t>
            </a:r>
          </a:p>
        </p:txBody>
      </p:sp>
      <p:sp>
        <p:nvSpPr>
          <p:cNvPr id="154631" name="Rectangle 7"/>
          <p:cNvSpPr>
            <a:spLocks noChangeArrowheads="1"/>
          </p:cNvSpPr>
          <p:nvPr/>
        </p:nvSpPr>
        <p:spPr bwMode="auto">
          <a:xfrm>
            <a:off x="5643570" y="4000500"/>
            <a:ext cx="2928958" cy="1143000"/>
          </a:xfrm>
          <a:prstGeom prst="rect">
            <a:avLst/>
          </a:prstGeom>
          <a:solidFill>
            <a:srgbClr val="FFFF00"/>
          </a:solidFill>
          <a:ln w="9525">
            <a:solidFill>
              <a:schemeClr val="tx1"/>
            </a:solidFill>
            <a:miter lim="800000"/>
            <a:headEnd/>
            <a:tailEnd/>
          </a:ln>
        </p:spPr>
        <p:txBody>
          <a:bodyPr wrap="none" anchor="ctr"/>
          <a:lstStyle/>
          <a:p>
            <a:pPr>
              <a:buFontTx/>
              <a:buChar char="-"/>
            </a:pPr>
            <a:r>
              <a:rPr lang="en-US" sz="2000" b="1" dirty="0" err="1" smtClean="0">
                <a:latin typeface="Times New Roman" pitchFamily="18" charset="0"/>
                <a:cs typeface="Times New Roman" pitchFamily="18" charset="0"/>
              </a:rPr>
              <a:t>Tuyển</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trai</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tráng</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ở </a:t>
            </a:r>
            <a:r>
              <a:rPr lang="en-US" sz="2000" b="1" dirty="0" err="1" smtClean="0">
                <a:latin typeface="Times New Roman" pitchFamily="18" charset="0"/>
                <a:cs typeface="Times New Roman" pitchFamily="18" charset="0"/>
              </a:rPr>
              <a:t>làng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xã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18 </a:t>
            </a:r>
            <a:endParaRPr lang="en-US" sz="2000" b="1"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tuổi</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phòng</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phủ</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cSld>
  <p:clrMapOvr>
    <a:masterClrMapping/>
  </p:clrMapOvr>
  <p:transition spd="slow" advTm="1505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additive="base">
                                        <p:cTn id="7" dur="500" fill="hold"/>
                                        <p:tgtEl>
                                          <p:spTgt spid="154629"/>
                                        </p:tgtEl>
                                        <p:attrNameLst>
                                          <p:attrName>ppt_x</p:attrName>
                                        </p:attrNameLst>
                                      </p:cBhvr>
                                      <p:tavLst>
                                        <p:tav tm="0">
                                          <p:val>
                                            <p:strVal val="#ppt_x"/>
                                          </p:val>
                                        </p:tav>
                                        <p:tav tm="100000">
                                          <p:val>
                                            <p:strVal val="#ppt_x"/>
                                          </p:val>
                                        </p:tav>
                                      </p:tavLst>
                                    </p:anim>
                                    <p:anim calcmode="lin" valueType="num">
                                      <p:cBhvr additive="base">
                                        <p:cTn id="8"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31"/>
                                        </p:tgtEl>
                                        <p:attrNameLst>
                                          <p:attrName>style.visibility</p:attrName>
                                        </p:attrNameLst>
                                      </p:cBhvr>
                                      <p:to>
                                        <p:strVal val="visible"/>
                                      </p:to>
                                    </p:set>
                                    <p:anim calcmode="lin" valueType="num">
                                      <p:cBhvr additive="base">
                                        <p:cTn id="13" dur="500" fill="hold"/>
                                        <p:tgtEl>
                                          <p:spTgt spid="154631"/>
                                        </p:tgtEl>
                                        <p:attrNameLst>
                                          <p:attrName>ppt_x</p:attrName>
                                        </p:attrNameLst>
                                      </p:cBhvr>
                                      <p:tavLst>
                                        <p:tav tm="0">
                                          <p:val>
                                            <p:strVal val="#ppt_x"/>
                                          </p:val>
                                        </p:tav>
                                        <p:tav tm="100000">
                                          <p:val>
                                            <p:strVal val="#ppt_x"/>
                                          </p:val>
                                        </p:tav>
                                      </p:tavLst>
                                    </p:anim>
                                    <p:anim calcmode="lin" valueType="num">
                                      <p:cBhvr additive="base">
                                        <p:cTn id="14" dur="500" fill="hold"/>
                                        <p:tgtEl>
                                          <p:spTgt spid="154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nimBg="1"/>
      <p:bldP spid="1546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0"/>
            <a:ext cx="9540552" cy="483518"/>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7" name="Rectangle 4"/>
          <p:cNvSpPr>
            <a:spLocks noRot="1" noChangeArrowheads="1"/>
          </p:cNvSpPr>
          <p:nvPr/>
        </p:nvSpPr>
        <p:spPr bwMode="auto">
          <a:xfrm>
            <a:off x="0" y="671490"/>
            <a:ext cx="9144000" cy="342900"/>
          </a:xfrm>
          <a:prstGeom prst="rect">
            <a:avLst/>
          </a:prstGeom>
          <a:noFill/>
          <a:ln w="9525">
            <a:noFill/>
            <a:miter lim="800000"/>
            <a:headEnd/>
            <a:tailEnd/>
          </a:ln>
        </p:spPr>
        <p:txBody>
          <a:bodyPr anchor="ctr"/>
          <a:lstStyle/>
          <a:p>
            <a:r>
              <a:rPr lang="en-US" sz="2800" b="1" u="sng" dirty="0" smtClean="0">
                <a:solidFill>
                  <a:srgbClr val="FF0000"/>
                </a:solidFill>
                <a:latin typeface="Times New Roman" pitchFamily="18" charset="0"/>
              </a:rPr>
              <a:t>2. </a:t>
            </a:r>
            <a:r>
              <a:rPr lang="en-US" sz="2800" b="1" u="sng" dirty="0" err="1" smtClean="0">
                <a:solidFill>
                  <a:srgbClr val="FF0000"/>
                </a:solidFill>
                <a:latin typeface="Times New Roman" pitchFamily="18" charset="0"/>
              </a:rPr>
              <a:t>Luật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pháp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quân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đội</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TextBox 7"/>
          <p:cNvSpPr txBox="1"/>
          <p:nvPr/>
        </p:nvSpPr>
        <p:spPr>
          <a:xfrm>
            <a:off x="92897" y="1014390"/>
            <a:ext cx="4643470" cy="461665"/>
          </a:xfrm>
          <a:prstGeom prst="rect">
            <a:avLst/>
          </a:prstGeom>
          <a:noFill/>
        </p:spPr>
        <p:txBody>
          <a:bodyPr wrap="square" rtlCol="0">
            <a:spAutoFit/>
          </a:bodyPr>
          <a:lstStyle/>
          <a:p>
            <a:r>
              <a:rPr lang="en-US" sz="2400" b="1" i="1" u="sng" dirty="0" smtClean="0">
                <a:solidFill>
                  <a:srgbClr val="0070C0"/>
                </a:solidFill>
              </a:rPr>
              <a:t>a) </a:t>
            </a:r>
            <a:r>
              <a:rPr lang="en-US" sz="2400" b="1" i="1" u="sng" dirty="0" err="1" smtClean="0">
                <a:solidFill>
                  <a:srgbClr val="0070C0"/>
                </a:solidFill>
              </a:rPr>
              <a:t>Luật</a:t>
            </a:r>
            <a:r>
              <a:rPr lang="en-US" sz="2400" b="1" i="1" u="sng" dirty="0" smtClean="0">
                <a:solidFill>
                  <a:srgbClr val="0070C0"/>
                </a:solidFill>
              </a:rPr>
              <a:t> </a:t>
            </a:r>
            <a:r>
              <a:rPr lang="en-US" sz="2400" b="1" i="1" u="sng" dirty="0" err="1" smtClean="0">
                <a:solidFill>
                  <a:srgbClr val="0070C0"/>
                </a:solidFill>
              </a:rPr>
              <a:t>pháp</a:t>
            </a:r>
            <a:r>
              <a:rPr lang="en-US" sz="2400" b="1" i="1" u="sng" dirty="0" smtClean="0">
                <a:solidFill>
                  <a:srgbClr val="0070C0"/>
                </a:solidFill>
              </a:rPr>
              <a:t>:</a:t>
            </a:r>
            <a:endParaRPr lang="en-US" sz="2400" b="1" i="1" u="sng" dirty="0">
              <a:solidFill>
                <a:srgbClr val="0070C0"/>
              </a:solidFill>
            </a:endParaRPr>
          </a:p>
        </p:txBody>
      </p:sp>
      <p:sp>
        <p:nvSpPr>
          <p:cNvPr id="16" name="Rectangle 10"/>
          <p:cNvSpPr>
            <a:spLocks noChangeArrowheads="1"/>
          </p:cNvSpPr>
          <p:nvPr/>
        </p:nvSpPr>
        <p:spPr bwMode="auto">
          <a:xfrm>
            <a:off x="0" y="1543051"/>
            <a:ext cx="4464050" cy="270272"/>
          </a:xfrm>
          <a:prstGeom prst="rect">
            <a:avLst/>
          </a:prstGeom>
          <a:noFill/>
          <a:ln w="9525">
            <a:noFill/>
            <a:miter lim="800000"/>
            <a:headEnd/>
            <a:tailEnd/>
          </a:ln>
        </p:spPr>
        <p:txBody>
          <a:bodyPr wrap="none" anchor="ctr"/>
          <a:lstStyle/>
          <a:p>
            <a:r>
              <a:rPr lang="en-US" sz="2400" b="1" i="1" dirty="0">
                <a:solidFill>
                  <a:srgbClr val="0000FF"/>
                </a:solidFill>
                <a:latin typeface="Times New Roman" pitchFamily="18" charset="0"/>
              </a:rPr>
              <a:t> b) </a:t>
            </a:r>
            <a:r>
              <a:rPr lang="en-US" sz="2400" b="1" i="1" dirty="0" err="1">
                <a:solidFill>
                  <a:srgbClr val="0000FF"/>
                </a:solidFill>
                <a:latin typeface="Times New Roman" pitchFamily="18" charset="0"/>
              </a:rPr>
              <a:t>Quân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đội</a:t>
            </a:r>
            <a:r>
              <a:rPr lang="en-US" sz="2400" b="1" i="1" dirty="0">
                <a:solidFill>
                  <a:srgbClr val="0000FF"/>
                </a:solidFill>
                <a:latin typeface="Times New Roman" pitchFamily="18" charset="0"/>
              </a:rPr>
              <a:t>.</a:t>
            </a:r>
          </a:p>
        </p:txBody>
      </p:sp>
      <p:sp>
        <p:nvSpPr>
          <p:cNvPr id="17" name="Rectangle 12"/>
          <p:cNvSpPr>
            <a:spLocks noChangeArrowheads="1"/>
          </p:cNvSpPr>
          <p:nvPr/>
        </p:nvSpPr>
        <p:spPr bwMode="auto">
          <a:xfrm>
            <a:off x="0" y="1828800"/>
            <a:ext cx="8715404" cy="461665"/>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gồm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hai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bộ</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phận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cấm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địa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phương</a:t>
            </a:r>
            <a:endParaRPr lang="en-US" sz="2400" dirty="0">
              <a:solidFill>
                <a:srgbClr val="0000FF"/>
              </a:solidFill>
              <a:latin typeface="Times New Roman" pitchFamily="18" charset="0"/>
            </a:endParaRPr>
          </a:p>
        </p:txBody>
      </p:sp>
      <p:sp>
        <p:nvSpPr>
          <p:cNvPr id="9" name="Rectangle 11"/>
          <p:cNvSpPr>
            <a:spLocks noChangeArrowheads="1"/>
          </p:cNvSpPr>
          <p:nvPr/>
        </p:nvSpPr>
        <p:spPr bwMode="auto">
          <a:xfrm>
            <a:off x="0" y="2196701"/>
            <a:ext cx="8715404" cy="461665"/>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hành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chính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sách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Ngụ</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binh</a:t>
            </a:r>
            <a:r>
              <a:rPr lang="en-US" sz="2400" dirty="0">
                <a:solidFill>
                  <a:srgbClr val="0000FF"/>
                </a:solidFill>
                <a:latin typeface="Times New Roman" pitchFamily="18" charset="0"/>
              </a:rPr>
              <a:t> ư </a:t>
            </a:r>
            <a:r>
              <a:rPr lang="en-US" sz="2400" dirty="0" err="1">
                <a:solidFill>
                  <a:srgbClr val="0000FF"/>
                </a:solidFill>
                <a:latin typeface="Times New Roman" pitchFamily="18" charset="0"/>
              </a:rPr>
              <a:t>nông</a:t>
            </a:r>
            <a:r>
              <a:rPr lang="en-US" sz="2400" dirty="0">
                <a:solidFill>
                  <a:srgbClr val="0000FF"/>
                </a:solidFill>
                <a:latin typeface="Times New Roman" pitchFamily="18" charset="0"/>
              </a:rPr>
              <a:t>”</a:t>
            </a:r>
          </a:p>
        </p:txBody>
      </p:sp>
      <p:sp>
        <p:nvSpPr>
          <p:cNvPr id="10" name="Rectangle 13"/>
          <p:cNvSpPr>
            <a:spLocks noChangeArrowheads="1"/>
          </p:cNvSpPr>
          <p:nvPr/>
        </p:nvSpPr>
        <p:spPr bwMode="auto">
          <a:xfrm>
            <a:off x="0" y="2571750"/>
            <a:ext cx="8715404" cy="461665"/>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Gồm</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binh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chủng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Bộ</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Thuỷ</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binh</a:t>
            </a:r>
            <a:r>
              <a:rPr lang="en-US" sz="2400" dirty="0">
                <a:solidFill>
                  <a:srgbClr val="0000FF"/>
                </a:solidFill>
                <a:latin typeface="Times New Roman" pitchFamily="18" charset="0"/>
              </a:rPr>
              <a:t>.</a:t>
            </a:r>
          </a:p>
        </p:txBody>
      </p:sp>
      <p:sp>
        <p:nvSpPr>
          <p:cNvPr id="11" name="Rectangle 14"/>
          <p:cNvSpPr>
            <a:spLocks noChangeArrowheads="1"/>
          </p:cNvSpPr>
          <p:nvPr/>
        </p:nvSpPr>
        <p:spPr bwMode="auto">
          <a:xfrm>
            <a:off x="0" y="2946800"/>
            <a:ext cx="8501090" cy="461665"/>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Vũ</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khí</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gồm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có</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giáo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đao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kiếm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cung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nỏ</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máy</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bắn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đá</a:t>
            </a:r>
            <a:r>
              <a:rPr lang="en-US" sz="2400" dirty="0">
                <a:solidFill>
                  <a:srgbClr val="0000FF"/>
                </a:solidFill>
                <a:latin typeface="Times New Roman" pitchFamily="18" charset="0"/>
              </a:rPr>
              <a:t>,…</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Kết quả hình ảnh cho CUNG, NỎ THỜI LÝ"/>
          <p:cNvPicPr>
            <a:picLocks noChangeAspect="1" noChangeArrowheads="1"/>
          </p:cNvPicPr>
          <p:nvPr/>
        </p:nvPicPr>
        <p:blipFill>
          <a:blip r:embed="rId2" r:link="rId3"/>
          <a:srcRect/>
          <a:stretch>
            <a:fillRect/>
          </a:stretch>
        </p:blipFill>
        <p:spPr bwMode="auto">
          <a:xfrm>
            <a:off x="179388" y="1383506"/>
            <a:ext cx="4249737" cy="1590675"/>
          </a:xfrm>
          <a:prstGeom prst="rect">
            <a:avLst/>
          </a:prstGeom>
          <a:noFill/>
          <a:ln w="9525">
            <a:noFill/>
            <a:miter lim="800000"/>
            <a:headEnd/>
            <a:tailEnd/>
          </a:ln>
        </p:spPr>
      </p:pic>
      <p:sp>
        <p:nvSpPr>
          <p:cNvPr id="39942" name="Oval 6"/>
          <p:cNvSpPr>
            <a:spLocks noChangeArrowheads="1"/>
          </p:cNvSpPr>
          <p:nvPr/>
        </p:nvSpPr>
        <p:spPr bwMode="auto">
          <a:xfrm>
            <a:off x="179388" y="2463404"/>
            <a:ext cx="863600" cy="485775"/>
          </a:xfrm>
          <a:prstGeom prst="ellipse">
            <a:avLst/>
          </a:prstGeom>
          <a:noFill/>
          <a:ln w="9525">
            <a:noFill/>
            <a:round/>
            <a:headEnd/>
            <a:tailEnd/>
          </a:ln>
        </p:spPr>
        <p:txBody>
          <a:bodyPr wrap="none" anchor="ctr"/>
          <a:lstStyle/>
          <a:p>
            <a:pPr algn="ctr"/>
            <a:r>
              <a:rPr lang="en-US" sz="2800" b="1">
                <a:solidFill>
                  <a:srgbClr val="FF0000"/>
                </a:solidFill>
                <a:latin typeface="Times New Roman" pitchFamily="18" charset="0"/>
              </a:rPr>
              <a:t>Nỏ</a:t>
            </a:r>
          </a:p>
        </p:txBody>
      </p:sp>
      <p:pic>
        <p:nvPicPr>
          <p:cNvPr id="39943" name="Picture 7" descr="Kết quả hình ảnh cho CUNG, NỎ THỜI LÝ"/>
          <p:cNvPicPr>
            <a:picLocks noChangeAspect="1" noChangeArrowheads="1"/>
          </p:cNvPicPr>
          <p:nvPr/>
        </p:nvPicPr>
        <p:blipFill>
          <a:blip r:embed="rId4" r:link="rId5"/>
          <a:srcRect/>
          <a:stretch>
            <a:fillRect/>
          </a:stretch>
        </p:blipFill>
        <p:spPr bwMode="auto">
          <a:xfrm>
            <a:off x="4500563" y="789385"/>
            <a:ext cx="3587750" cy="1890713"/>
          </a:xfrm>
          <a:prstGeom prst="rect">
            <a:avLst/>
          </a:prstGeom>
          <a:noFill/>
          <a:ln w="9525">
            <a:noFill/>
            <a:miter lim="800000"/>
            <a:headEnd/>
            <a:tailEnd/>
          </a:ln>
        </p:spPr>
      </p:pic>
      <p:sp>
        <p:nvSpPr>
          <p:cNvPr id="39944" name="Oval 8"/>
          <p:cNvSpPr>
            <a:spLocks noChangeArrowheads="1"/>
          </p:cNvSpPr>
          <p:nvPr/>
        </p:nvSpPr>
        <p:spPr bwMode="auto">
          <a:xfrm>
            <a:off x="7308850" y="1762125"/>
            <a:ext cx="863600" cy="485775"/>
          </a:xfrm>
          <a:prstGeom prst="ellipse">
            <a:avLst/>
          </a:prstGeom>
          <a:noFill/>
          <a:ln w="9525">
            <a:noFill/>
            <a:round/>
            <a:headEnd/>
            <a:tailEnd/>
          </a:ln>
        </p:spPr>
        <p:txBody>
          <a:bodyPr wrap="none" anchor="ctr"/>
          <a:lstStyle/>
          <a:p>
            <a:pPr algn="ctr"/>
            <a:r>
              <a:rPr lang="en-US" sz="2800" b="1">
                <a:solidFill>
                  <a:srgbClr val="FF0000"/>
                </a:solidFill>
                <a:latin typeface="Times New Roman" pitchFamily="18" charset="0"/>
              </a:rPr>
              <a:t>Cung</a:t>
            </a:r>
          </a:p>
        </p:txBody>
      </p:sp>
      <p:sp>
        <p:nvSpPr>
          <p:cNvPr id="39945" name="Oval 9"/>
          <p:cNvSpPr>
            <a:spLocks noChangeArrowheads="1"/>
          </p:cNvSpPr>
          <p:nvPr/>
        </p:nvSpPr>
        <p:spPr bwMode="auto">
          <a:xfrm>
            <a:off x="3209926" y="4192191"/>
            <a:ext cx="1800225" cy="485775"/>
          </a:xfrm>
          <a:prstGeom prst="ellipse">
            <a:avLst/>
          </a:prstGeom>
          <a:noFill/>
          <a:ln w="9525">
            <a:noFill/>
            <a:round/>
            <a:headEnd/>
            <a:tailEnd/>
          </a:ln>
        </p:spPr>
        <p:txBody>
          <a:bodyPr wrap="none" anchor="ctr"/>
          <a:lstStyle/>
          <a:p>
            <a:pPr algn="ctr"/>
            <a:r>
              <a:rPr lang="en-US" sz="2800" b="1">
                <a:solidFill>
                  <a:srgbClr val="FF0000"/>
                </a:solidFill>
                <a:latin typeface="Times New Roman" pitchFamily="18" charset="0"/>
              </a:rPr>
              <a:t>Máy bắn đá</a:t>
            </a:r>
          </a:p>
        </p:txBody>
      </p:sp>
      <p:pic>
        <p:nvPicPr>
          <p:cNvPr id="39946" name="Picture 10" descr="ANd9GcRRh8m0I9C5MachJ23xkPnk_CIu6aHnHyCWpGuPWGWgm3EPG5U_"/>
          <p:cNvPicPr>
            <a:picLocks noChangeAspect="1" noChangeArrowheads="1"/>
          </p:cNvPicPr>
          <p:nvPr/>
        </p:nvPicPr>
        <p:blipFill>
          <a:blip r:embed="rId6"/>
          <a:srcRect/>
          <a:stretch>
            <a:fillRect/>
          </a:stretch>
        </p:blipFill>
        <p:spPr bwMode="auto">
          <a:xfrm>
            <a:off x="5219700" y="2680097"/>
            <a:ext cx="3924300" cy="2195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p:cTn id="7" dur="500" fill="hold"/>
                                        <p:tgtEl>
                                          <p:spTgt spid="39943"/>
                                        </p:tgtEl>
                                        <p:attrNameLst>
                                          <p:attrName>ppt_w</p:attrName>
                                        </p:attrNameLst>
                                      </p:cBhvr>
                                      <p:tavLst>
                                        <p:tav tm="0">
                                          <p:val>
                                            <p:fltVal val="0"/>
                                          </p:val>
                                        </p:tav>
                                        <p:tav tm="100000">
                                          <p:val>
                                            <p:strVal val="#ppt_w"/>
                                          </p:val>
                                        </p:tav>
                                      </p:tavLst>
                                    </p:anim>
                                    <p:anim calcmode="lin" valueType="num">
                                      <p:cBhvr>
                                        <p:cTn id="8" dur="500" fill="hold"/>
                                        <p:tgtEl>
                                          <p:spTgt spid="399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9944"/>
                                        </p:tgtEl>
                                        <p:attrNameLst>
                                          <p:attrName>style.visibility</p:attrName>
                                        </p:attrNameLst>
                                      </p:cBhvr>
                                      <p:to>
                                        <p:strVal val="visible"/>
                                      </p:to>
                                    </p:set>
                                    <p:anim calcmode="lin" valueType="num">
                                      <p:cBhvr>
                                        <p:cTn id="12" dur="500" fill="hold"/>
                                        <p:tgtEl>
                                          <p:spTgt spid="39944"/>
                                        </p:tgtEl>
                                        <p:attrNameLst>
                                          <p:attrName>ppt_w</p:attrName>
                                        </p:attrNameLst>
                                      </p:cBhvr>
                                      <p:tavLst>
                                        <p:tav tm="0">
                                          <p:val>
                                            <p:fltVal val="0"/>
                                          </p:val>
                                        </p:tav>
                                        <p:tav tm="100000">
                                          <p:val>
                                            <p:strVal val="#ppt_w"/>
                                          </p:val>
                                        </p:tav>
                                      </p:tavLst>
                                    </p:anim>
                                    <p:anim calcmode="lin" valueType="num">
                                      <p:cBhvr>
                                        <p:cTn id="13" dur="500" fill="hold"/>
                                        <p:tgtEl>
                                          <p:spTgt spid="3994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9941"/>
                                        </p:tgtEl>
                                        <p:attrNameLst>
                                          <p:attrName>style.visibility</p:attrName>
                                        </p:attrNameLst>
                                      </p:cBhvr>
                                      <p:to>
                                        <p:strVal val="visible"/>
                                      </p:to>
                                    </p:set>
                                    <p:anim calcmode="lin" valueType="num">
                                      <p:cBhvr>
                                        <p:cTn id="17" dur="500" fill="hold"/>
                                        <p:tgtEl>
                                          <p:spTgt spid="39941"/>
                                        </p:tgtEl>
                                        <p:attrNameLst>
                                          <p:attrName>ppt_w</p:attrName>
                                        </p:attrNameLst>
                                      </p:cBhvr>
                                      <p:tavLst>
                                        <p:tav tm="0">
                                          <p:val>
                                            <p:fltVal val="0"/>
                                          </p:val>
                                        </p:tav>
                                        <p:tav tm="100000">
                                          <p:val>
                                            <p:strVal val="#ppt_w"/>
                                          </p:val>
                                        </p:tav>
                                      </p:tavLst>
                                    </p:anim>
                                    <p:anim calcmode="lin" valueType="num">
                                      <p:cBhvr>
                                        <p:cTn id="18" dur="500" fill="hold"/>
                                        <p:tgtEl>
                                          <p:spTgt spid="3994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9942"/>
                                        </p:tgtEl>
                                        <p:attrNameLst>
                                          <p:attrName>style.visibility</p:attrName>
                                        </p:attrNameLst>
                                      </p:cBhvr>
                                      <p:to>
                                        <p:strVal val="visible"/>
                                      </p:to>
                                    </p:set>
                                    <p:anim calcmode="lin" valueType="num">
                                      <p:cBhvr>
                                        <p:cTn id="22" dur="500" fill="hold"/>
                                        <p:tgtEl>
                                          <p:spTgt spid="39942"/>
                                        </p:tgtEl>
                                        <p:attrNameLst>
                                          <p:attrName>ppt_w</p:attrName>
                                        </p:attrNameLst>
                                      </p:cBhvr>
                                      <p:tavLst>
                                        <p:tav tm="0">
                                          <p:val>
                                            <p:fltVal val="0"/>
                                          </p:val>
                                        </p:tav>
                                        <p:tav tm="100000">
                                          <p:val>
                                            <p:strVal val="#ppt_w"/>
                                          </p:val>
                                        </p:tav>
                                      </p:tavLst>
                                    </p:anim>
                                    <p:anim calcmode="lin" valueType="num">
                                      <p:cBhvr>
                                        <p:cTn id="23" dur="500" fill="hold"/>
                                        <p:tgtEl>
                                          <p:spTgt spid="3994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9946"/>
                                        </p:tgtEl>
                                        <p:attrNameLst>
                                          <p:attrName>style.visibility</p:attrName>
                                        </p:attrNameLst>
                                      </p:cBhvr>
                                      <p:to>
                                        <p:strVal val="visible"/>
                                      </p:to>
                                    </p:set>
                                    <p:anim calcmode="lin" valueType="num">
                                      <p:cBhvr>
                                        <p:cTn id="27" dur="500" fill="hold"/>
                                        <p:tgtEl>
                                          <p:spTgt spid="39946"/>
                                        </p:tgtEl>
                                        <p:attrNameLst>
                                          <p:attrName>ppt_w</p:attrName>
                                        </p:attrNameLst>
                                      </p:cBhvr>
                                      <p:tavLst>
                                        <p:tav tm="0">
                                          <p:val>
                                            <p:fltVal val="0"/>
                                          </p:val>
                                        </p:tav>
                                        <p:tav tm="100000">
                                          <p:val>
                                            <p:strVal val="#ppt_w"/>
                                          </p:val>
                                        </p:tav>
                                      </p:tavLst>
                                    </p:anim>
                                    <p:anim calcmode="lin" valueType="num">
                                      <p:cBhvr>
                                        <p:cTn id="28" dur="500" fill="hold"/>
                                        <p:tgtEl>
                                          <p:spTgt spid="3994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9945"/>
                                        </p:tgtEl>
                                        <p:attrNameLst>
                                          <p:attrName>style.visibility</p:attrName>
                                        </p:attrNameLst>
                                      </p:cBhvr>
                                      <p:to>
                                        <p:strVal val="visible"/>
                                      </p:to>
                                    </p:set>
                                    <p:anim calcmode="lin" valueType="num">
                                      <p:cBhvr>
                                        <p:cTn id="32" dur="500" fill="hold"/>
                                        <p:tgtEl>
                                          <p:spTgt spid="39945"/>
                                        </p:tgtEl>
                                        <p:attrNameLst>
                                          <p:attrName>ppt_w</p:attrName>
                                        </p:attrNameLst>
                                      </p:cBhvr>
                                      <p:tavLst>
                                        <p:tav tm="0">
                                          <p:val>
                                            <p:fltVal val="0"/>
                                          </p:val>
                                        </p:tav>
                                        <p:tav tm="100000">
                                          <p:val>
                                            <p:strVal val="#ppt_w"/>
                                          </p:val>
                                        </p:tav>
                                      </p:tavLst>
                                    </p:anim>
                                    <p:anim calcmode="lin" valueType="num">
                                      <p:cBhvr>
                                        <p:cTn id="33" dur="500" fill="hold"/>
                                        <p:tgtEl>
                                          <p:spTgt spid="399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4" grpId="0"/>
      <p:bldP spid="399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7" name="Rectangle 4"/>
          <p:cNvSpPr>
            <a:spLocks noRot="1" noChangeArrowheads="1"/>
          </p:cNvSpPr>
          <p:nvPr/>
        </p:nvSpPr>
        <p:spPr bwMode="auto">
          <a:xfrm>
            <a:off x="0" y="660339"/>
            <a:ext cx="9144000" cy="342900"/>
          </a:xfrm>
          <a:prstGeom prst="rect">
            <a:avLst/>
          </a:prstGeom>
          <a:noFill/>
          <a:ln w="9525">
            <a:noFill/>
            <a:miter lim="800000"/>
            <a:headEnd/>
            <a:tailEnd/>
          </a:ln>
        </p:spPr>
        <p:txBody>
          <a:bodyPr anchor="ctr"/>
          <a:lstStyle/>
          <a:p>
            <a:r>
              <a:rPr lang="en-US" sz="2800" b="1" u="sng" dirty="0" smtClean="0">
                <a:solidFill>
                  <a:srgbClr val="FF0000"/>
                </a:solidFill>
                <a:latin typeface="Times New Roman" pitchFamily="18" charset="0"/>
              </a:rPr>
              <a:t>2. </a:t>
            </a:r>
            <a:r>
              <a:rPr lang="en-US" sz="2800" b="1" u="sng" dirty="0" err="1" smtClean="0">
                <a:solidFill>
                  <a:srgbClr val="FF0000"/>
                </a:solidFill>
                <a:latin typeface="Times New Roman" pitchFamily="18" charset="0"/>
              </a:rPr>
              <a:t>Luật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pháp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quân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đội</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TextBox 7"/>
          <p:cNvSpPr txBox="1"/>
          <p:nvPr/>
        </p:nvSpPr>
        <p:spPr>
          <a:xfrm>
            <a:off x="126806" y="960269"/>
            <a:ext cx="4643470" cy="461665"/>
          </a:xfrm>
          <a:prstGeom prst="rect">
            <a:avLst/>
          </a:prstGeom>
          <a:noFill/>
        </p:spPr>
        <p:txBody>
          <a:bodyPr wrap="square" rtlCol="0">
            <a:spAutoFit/>
          </a:bodyPr>
          <a:lstStyle/>
          <a:p>
            <a:r>
              <a:rPr lang="en-US" sz="2400" b="1" dirty="0" smtClean="0">
                <a:solidFill>
                  <a:srgbClr val="0070C0"/>
                </a:solidFill>
              </a:rPr>
              <a:t>a) </a:t>
            </a:r>
            <a:r>
              <a:rPr lang="en-US" sz="2400" b="1" dirty="0" err="1" smtClean="0">
                <a:solidFill>
                  <a:srgbClr val="0070C0"/>
                </a:solidFill>
              </a:rPr>
              <a:t>Luật</a:t>
            </a:r>
            <a:r>
              <a:rPr lang="en-US" sz="2400" b="1" dirty="0" smtClean="0">
                <a:solidFill>
                  <a:srgbClr val="0070C0"/>
                </a:solidFill>
              </a:rPr>
              <a:t> </a:t>
            </a:r>
            <a:r>
              <a:rPr lang="en-US" sz="2400" b="1" dirty="0" err="1" smtClean="0">
                <a:solidFill>
                  <a:srgbClr val="0070C0"/>
                </a:solidFill>
              </a:rPr>
              <a:t>pháp</a:t>
            </a:r>
            <a:r>
              <a:rPr lang="en-US" sz="2400" b="1" dirty="0" smtClean="0">
                <a:solidFill>
                  <a:srgbClr val="0070C0"/>
                </a:solidFill>
              </a:rPr>
              <a:t>:</a:t>
            </a:r>
            <a:endParaRPr lang="en-US" sz="2400" b="1" dirty="0">
              <a:solidFill>
                <a:srgbClr val="0070C0"/>
              </a:solidFill>
            </a:endParaRPr>
          </a:p>
        </p:txBody>
      </p:sp>
      <p:sp>
        <p:nvSpPr>
          <p:cNvPr id="16" name="Rectangle 10"/>
          <p:cNvSpPr>
            <a:spLocks noChangeArrowheads="1"/>
          </p:cNvSpPr>
          <p:nvPr/>
        </p:nvSpPr>
        <p:spPr bwMode="auto">
          <a:xfrm>
            <a:off x="-11256" y="1421934"/>
            <a:ext cx="4464050" cy="270272"/>
          </a:xfrm>
          <a:prstGeom prst="rect">
            <a:avLst/>
          </a:prstGeom>
          <a:noFill/>
          <a:ln w="9525">
            <a:noFill/>
            <a:miter lim="800000"/>
            <a:headEnd/>
            <a:tailEnd/>
          </a:ln>
        </p:spPr>
        <p:txBody>
          <a:bodyPr wrap="none" anchor="ctr"/>
          <a:lstStyle/>
          <a:p>
            <a:r>
              <a:rPr lang="en-US" sz="2400" b="1" i="1" dirty="0">
                <a:solidFill>
                  <a:srgbClr val="0000FF"/>
                </a:solidFill>
                <a:latin typeface="Times New Roman" pitchFamily="18" charset="0"/>
              </a:rPr>
              <a:t> b) </a:t>
            </a:r>
            <a:r>
              <a:rPr lang="en-US" sz="2400" b="1" i="1" dirty="0" err="1">
                <a:solidFill>
                  <a:srgbClr val="0000FF"/>
                </a:solidFill>
                <a:latin typeface="Times New Roman" pitchFamily="18" charset="0"/>
              </a:rPr>
              <a:t>Quân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đội</a:t>
            </a:r>
            <a:r>
              <a:rPr lang="en-US" sz="2400" b="1" i="1" dirty="0">
                <a:solidFill>
                  <a:srgbClr val="0000FF"/>
                </a:solidFill>
                <a:latin typeface="Times New Roman" pitchFamily="18" charset="0"/>
              </a:rPr>
              <a:t>.</a:t>
            </a:r>
          </a:p>
        </p:txBody>
      </p:sp>
      <p:sp>
        <p:nvSpPr>
          <p:cNvPr id="9" name="Rectangle 13"/>
          <p:cNvSpPr>
            <a:spLocks noChangeArrowheads="1"/>
          </p:cNvSpPr>
          <p:nvPr/>
        </p:nvSpPr>
        <p:spPr bwMode="auto">
          <a:xfrm>
            <a:off x="0" y="1771651"/>
            <a:ext cx="5029200" cy="270272"/>
          </a:xfrm>
          <a:prstGeom prst="rect">
            <a:avLst/>
          </a:prstGeom>
          <a:noFill/>
          <a:ln w="9525">
            <a:noFill/>
            <a:miter lim="800000"/>
            <a:headEnd/>
            <a:tailEnd/>
          </a:ln>
        </p:spPr>
        <p:txBody>
          <a:bodyPr wrap="none" anchor="ctr"/>
          <a:lstStyle/>
          <a:p>
            <a:r>
              <a:rPr lang="en-US" sz="2400" b="1" i="1" dirty="0">
                <a:solidFill>
                  <a:srgbClr val="0000FF"/>
                </a:solidFill>
                <a:latin typeface="Times New Roman" pitchFamily="18" charset="0"/>
              </a:rPr>
              <a:t> c) </a:t>
            </a:r>
            <a:r>
              <a:rPr lang="en-US" sz="2400" b="1" i="1" dirty="0" err="1">
                <a:solidFill>
                  <a:srgbClr val="0000FF"/>
                </a:solidFill>
                <a:latin typeface="Times New Roman" pitchFamily="18" charset="0"/>
              </a:rPr>
              <a:t>Chính</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sách</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đối</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nội</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đối</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ngoại</a:t>
            </a:r>
            <a:r>
              <a:rPr lang="en-US" sz="2400" b="1" i="1" dirty="0">
                <a:solidFill>
                  <a:srgbClr val="0000FF"/>
                </a:solidFill>
                <a:latin typeface="Times New Roman" pitchFamily="18" charset="0"/>
              </a:rPr>
              <a:t>.</a:t>
            </a:r>
          </a:p>
        </p:txBody>
      </p:sp>
      <p:sp>
        <p:nvSpPr>
          <p:cNvPr id="10" name="Rectangle 15"/>
          <p:cNvSpPr>
            <a:spLocks noChangeArrowheads="1"/>
          </p:cNvSpPr>
          <p:nvPr/>
        </p:nvSpPr>
        <p:spPr bwMode="auto">
          <a:xfrm>
            <a:off x="0" y="2057400"/>
            <a:ext cx="8715404" cy="830997"/>
          </a:xfrm>
          <a:prstGeom prst="rect">
            <a:avLst/>
          </a:prstGeom>
          <a:noFill/>
          <a:ln w="9525">
            <a:noFill/>
            <a:miter lim="800000"/>
            <a:headEnd/>
            <a:tailEnd/>
          </a:ln>
        </p:spPr>
        <p:txBody>
          <a:bodyPr wrap="square">
            <a:spAutoFit/>
          </a:bodyPr>
          <a:lstStyle/>
          <a:p>
            <a:pPr algn="just">
              <a:buFontTx/>
              <a:buChar char="-"/>
            </a:pP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nội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Gả</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chúa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ban </a:t>
            </a:r>
            <a:r>
              <a:rPr lang="en-US" sz="2400" dirty="0" err="1">
                <a:solidFill>
                  <a:srgbClr val="0000FF"/>
                </a:solidFill>
                <a:latin typeface="Times New Roman" pitchFamily="18" charset="0"/>
              </a:rPr>
              <a:t>chức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tước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tù</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trưởng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miền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núi</a:t>
            </a:r>
            <a:r>
              <a:rPr lang="en-US" sz="2400" dirty="0">
                <a:solidFill>
                  <a:srgbClr val="0000FF"/>
                </a:solidFill>
                <a:latin typeface="Times New Roman" pitchFamily="18" charset="0"/>
              </a:rPr>
              <a:t> </a:t>
            </a:r>
          </a:p>
          <a:p>
            <a:pPr algn="just"/>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Củng</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cố</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khối</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đại</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đoàn</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kết</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dân</a:t>
            </a:r>
            <a:r>
              <a:rPr lang="en-US" sz="2400" dirty="0">
                <a:solidFill>
                  <a:srgbClr val="0000FF"/>
                </a:solidFill>
                <a:latin typeface="Times New Roman" pitchFamily="18" charset="0"/>
                <a:sym typeface="Wingdings 3" pitchFamily="18" charset="2"/>
              </a:rPr>
              <a:t> </a:t>
            </a:r>
            <a:r>
              <a:rPr lang="en-US" sz="2400" dirty="0" err="1">
                <a:solidFill>
                  <a:srgbClr val="0000FF"/>
                </a:solidFill>
                <a:latin typeface="Times New Roman" pitchFamily="18" charset="0"/>
                <a:sym typeface="Wingdings 3" pitchFamily="18" charset="2"/>
              </a:rPr>
              <a:t>tộc</a:t>
            </a:r>
            <a:endParaRPr lang="en-US" sz="2400" dirty="0">
              <a:solidFill>
                <a:srgbClr val="0000FF"/>
              </a:solidFill>
              <a:latin typeface="Times New Roman" pitchFamily="18" charset="0"/>
              <a:sym typeface="Wingdings 3" pitchFamily="18" charset="2"/>
            </a:endParaRPr>
          </a:p>
        </p:txBody>
      </p:sp>
      <p:sp>
        <p:nvSpPr>
          <p:cNvPr id="11" name="Rectangle 16"/>
          <p:cNvSpPr>
            <a:spLocks noChangeArrowheads="1"/>
          </p:cNvSpPr>
          <p:nvPr/>
        </p:nvSpPr>
        <p:spPr bwMode="auto">
          <a:xfrm>
            <a:off x="0" y="2732486"/>
            <a:ext cx="8643966" cy="830997"/>
          </a:xfrm>
          <a:prstGeom prst="rect">
            <a:avLst/>
          </a:prstGeom>
          <a:noFill/>
          <a:ln w="9525">
            <a:noFill/>
            <a:miter lim="800000"/>
            <a:headEnd/>
            <a:tailEnd/>
          </a:ln>
        </p:spPr>
        <p:txBody>
          <a:bodyPr wrap="square">
            <a:spAutoFit/>
          </a:bodyPr>
          <a:lstStyle/>
          <a:p>
            <a:pPr algn="just"/>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ngoại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Quan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hệ</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bình</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thường</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nước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láng</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giềng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kiên</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quyết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bảo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vệ</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lãnh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thổ</a:t>
            </a:r>
            <a:r>
              <a:rPr lang="en-US" sz="2400" dirty="0">
                <a:solidFill>
                  <a:srgbClr val="0000FF"/>
                </a:solidFill>
                <a:latin typeface="Times New Roman" pitchFamily="18" charset="0"/>
              </a:rPr>
              <a:t>.</a:t>
            </a:r>
          </a:p>
        </p:txBody>
      </p:sp>
      <p:sp>
        <p:nvSpPr>
          <p:cNvPr id="12" name="Rectangle 6"/>
          <p:cNvSpPr>
            <a:spLocks noChangeArrowheads="1"/>
          </p:cNvSpPr>
          <p:nvPr/>
        </p:nvSpPr>
        <p:spPr bwMode="auto">
          <a:xfrm>
            <a:off x="0" y="0"/>
            <a:ext cx="9540552" cy="483518"/>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002"/>
          <p:cNvPicPr>
            <a:picLocks noChangeAspect="1" noChangeArrowheads="1"/>
          </p:cNvPicPr>
          <p:nvPr/>
        </p:nvPicPr>
        <p:blipFill>
          <a:blip r:embed="rId3"/>
          <a:srcRect/>
          <a:stretch>
            <a:fillRect/>
          </a:stretch>
        </p:blipFill>
        <p:spPr bwMode="auto">
          <a:xfrm>
            <a:off x="3992563" y="1401366"/>
            <a:ext cx="2260600" cy="1624013"/>
          </a:xfrm>
          <a:prstGeom prst="rect">
            <a:avLst/>
          </a:prstGeom>
          <a:noFill/>
          <a:ln w="9525">
            <a:noFill/>
            <a:miter lim="800000"/>
            <a:headEnd/>
            <a:tailEnd/>
          </a:ln>
        </p:spPr>
      </p:pic>
      <p:pic>
        <p:nvPicPr>
          <p:cNvPr id="65540" name="Picture 4" descr="image004"/>
          <p:cNvPicPr>
            <a:picLocks noChangeAspect="1" noChangeArrowheads="1"/>
          </p:cNvPicPr>
          <p:nvPr/>
        </p:nvPicPr>
        <p:blipFill>
          <a:blip r:embed="rId4"/>
          <a:srcRect/>
          <a:stretch>
            <a:fillRect/>
          </a:stretch>
        </p:blipFill>
        <p:spPr bwMode="auto">
          <a:xfrm>
            <a:off x="5607050" y="1549004"/>
            <a:ext cx="2463800" cy="473869"/>
          </a:xfrm>
          <a:prstGeom prst="rect">
            <a:avLst/>
          </a:prstGeom>
          <a:noFill/>
          <a:ln w="9525">
            <a:noFill/>
            <a:miter lim="800000"/>
            <a:headEnd/>
            <a:tailEnd/>
          </a:ln>
        </p:spPr>
      </p:pic>
      <p:pic>
        <p:nvPicPr>
          <p:cNvPr id="65541" name="Picture 5" descr="image005"/>
          <p:cNvPicPr>
            <a:picLocks noChangeAspect="1" noChangeArrowheads="1"/>
          </p:cNvPicPr>
          <p:nvPr/>
        </p:nvPicPr>
        <p:blipFill>
          <a:blip r:embed="rId5"/>
          <a:srcRect/>
          <a:stretch>
            <a:fillRect/>
          </a:stretch>
        </p:blipFill>
        <p:spPr bwMode="auto">
          <a:xfrm>
            <a:off x="5565775" y="1518047"/>
            <a:ext cx="2065338" cy="956072"/>
          </a:xfrm>
          <a:prstGeom prst="rect">
            <a:avLst/>
          </a:prstGeom>
          <a:noFill/>
          <a:ln w="9525">
            <a:noFill/>
            <a:miter lim="800000"/>
            <a:headEnd/>
            <a:tailEnd/>
          </a:ln>
        </p:spPr>
      </p:pic>
      <p:pic>
        <p:nvPicPr>
          <p:cNvPr id="65542" name="Picture 6" descr="image006"/>
          <p:cNvPicPr>
            <a:picLocks noChangeAspect="1" noChangeArrowheads="1"/>
          </p:cNvPicPr>
          <p:nvPr/>
        </p:nvPicPr>
        <p:blipFill>
          <a:blip r:embed="rId6"/>
          <a:srcRect/>
          <a:stretch>
            <a:fillRect/>
          </a:stretch>
        </p:blipFill>
        <p:spPr bwMode="auto">
          <a:xfrm>
            <a:off x="4098925" y="2400301"/>
            <a:ext cx="2984500" cy="1041797"/>
          </a:xfrm>
          <a:prstGeom prst="rect">
            <a:avLst/>
          </a:prstGeom>
          <a:noFill/>
          <a:ln w="9525">
            <a:noFill/>
            <a:miter lim="800000"/>
            <a:headEnd/>
            <a:tailEnd/>
          </a:ln>
        </p:spPr>
      </p:pic>
      <p:pic>
        <p:nvPicPr>
          <p:cNvPr id="65543" name="Picture 7" descr="image007"/>
          <p:cNvPicPr>
            <a:picLocks noChangeAspect="1" noChangeArrowheads="1"/>
          </p:cNvPicPr>
          <p:nvPr/>
        </p:nvPicPr>
        <p:blipFill>
          <a:blip r:embed="rId7"/>
          <a:srcRect/>
          <a:stretch>
            <a:fillRect/>
          </a:stretch>
        </p:blipFill>
        <p:spPr bwMode="auto">
          <a:xfrm>
            <a:off x="6526213" y="2526506"/>
            <a:ext cx="1625600" cy="620316"/>
          </a:xfrm>
          <a:prstGeom prst="rect">
            <a:avLst/>
          </a:prstGeom>
          <a:noFill/>
          <a:ln w="9525">
            <a:noFill/>
            <a:miter lim="800000"/>
            <a:headEnd/>
            <a:tailEnd/>
          </a:ln>
        </p:spPr>
      </p:pic>
      <p:pic>
        <p:nvPicPr>
          <p:cNvPr id="65544" name="Picture 8" descr="image008"/>
          <p:cNvPicPr>
            <a:picLocks noChangeAspect="1" noChangeArrowheads="1"/>
          </p:cNvPicPr>
          <p:nvPr/>
        </p:nvPicPr>
        <p:blipFill>
          <a:blip r:embed="rId8"/>
          <a:srcRect/>
          <a:stretch>
            <a:fillRect/>
          </a:stretch>
        </p:blipFill>
        <p:spPr bwMode="auto">
          <a:xfrm>
            <a:off x="6518276" y="2778919"/>
            <a:ext cx="1808163" cy="676275"/>
          </a:xfrm>
          <a:prstGeom prst="rect">
            <a:avLst/>
          </a:prstGeom>
          <a:noFill/>
          <a:ln w="9525">
            <a:noFill/>
            <a:miter lim="800000"/>
            <a:headEnd/>
            <a:tailEnd/>
          </a:ln>
        </p:spPr>
      </p:pic>
      <p:pic>
        <p:nvPicPr>
          <p:cNvPr id="65545" name="Picture 9" descr="image009"/>
          <p:cNvPicPr>
            <a:picLocks noChangeAspect="1" noChangeArrowheads="1"/>
          </p:cNvPicPr>
          <p:nvPr/>
        </p:nvPicPr>
        <p:blipFill>
          <a:blip r:embed="rId9"/>
          <a:srcRect/>
          <a:stretch>
            <a:fillRect/>
          </a:stretch>
        </p:blipFill>
        <p:spPr bwMode="auto">
          <a:xfrm>
            <a:off x="3248026" y="2491978"/>
            <a:ext cx="1554163" cy="1870472"/>
          </a:xfrm>
          <a:prstGeom prst="rect">
            <a:avLst/>
          </a:prstGeom>
          <a:noFill/>
          <a:ln w="9525">
            <a:noFill/>
            <a:miter lim="800000"/>
            <a:headEnd/>
            <a:tailEnd/>
          </a:ln>
        </p:spPr>
      </p:pic>
      <p:pic>
        <p:nvPicPr>
          <p:cNvPr id="65546" name="Picture 10" descr="image010"/>
          <p:cNvPicPr>
            <a:picLocks noChangeAspect="1" noChangeArrowheads="1"/>
          </p:cNvPicPr>
          <p:nvPr/>
        </p:nvPicPr>
        <p:blipFill>
          <a:blip r:embed="rId10"/>
          <a:srcRect/>
          <a:stretch>
            <a:fillRect/>
          </a:stretch>
        </p:blipFill>
        <p:spPr bwMode="auto">
          <a:xfrm>
            <a:off x="1514476" y="3644504"/>
            <a:ext cx="2290763" cy="711994"/>
          </a:xfrm>
          <a:prstGeom prst="rect">
            <a:avLst/>
          </a:prstGeom>
          <a:noFill/>
          <a:ln w="9525">
            <a:noFill/>
            <a:miter lim="800000"/>
            <a:headEnd/>
            <a:tailEnd/>
          </a:ln>
        </p:spPr>
      </p:pic>
      <p:pic>
        <p:nvPicPr>
          <p:cNvPr id="65547" name="Picture 11" descr="image011"/>
          <p:cNvPicPr>
            <a:picLocks noChangeAspect="1" noChangeArrowheads="1"/>
          </p:cNvPicPr>
          <p:nvPr/>
        </p:nvPicPr>
        <p:blipFill>
          <a:blip r:embed="rId11"/>
          <a:srcRect/>
          <a:stretch>
            <a:fillRect/>
          </a:stretch>
        </p:blipFill>
        <p:spPr bwMode="auto">
          <a:xfrm>
            <a:off x="2243138" y="2277666"/>
            <a:ext cx="2493962" cy="747713"/>
          </a:xfrm>
          <a:prstGeom prst="rect">
            <a:avLst/>
          </a:prstGeom>
          <a:noFill/>
          <a:ln w="9525">
            <a:noFill/>
            <a:miter lim="800000"/>
            <a:headEnd/>
            <a:tailEnd/>
          </a:ln>
        </p:spPr>
      </p:pic>
      <p:pic>
        <p:nvPicPr>
          <p:cNvPr id="65548" name="Picture 12" descr="image012"/>
          <p:cNvPicPr>
            <a:picLocks noChangeAspect="1" noChangeArrowheads="1"/>
          </p:cNvPicPr>
          <p:nvPr/>
        </p:nvPicPr>
        <p:blipFill>
          <a:blip r:embed="rId12"/>
          <a:srcRect/>
          <a:stretch>
            <a:fillRect/>
          </a:stretch>
        </p:blipFill>
        <p:spPr bwMode="auto">
          <a:xfrm>
            <a:off x="1244600" y="1878807"/>
            <a:ext cx="1576388" cy="837010"/>
          </a:xfrm>
          <a:prstGeom prst="rect">
            <a:avLst/>
          </a:prstGeom>
          <a:noFill/>
          <a:ln w="9525">
            <a:noFill/>
            <a:miter lim="800000"/>
            <a:headEnd/>
            <a:tailEnd/>
          </a:ln>
        </p:spPr>
      </p:pic>
      <p:pic>
        <p:nvPicPr>
          <p:cNvPr id="65549" name="Picture 13" descr="image013"/>
          <p:cNvPicPr>
            <a:picLocks noChangeAspect="1" noChangeArrowheads="1"/>
          </p:cNvPicPr>
          <p:nvPr/>
        </p:nvPicPr>
        <p:blipFill>
          <a:blip r:embed="rId13"/>
          <a:srcRect/>
          <a:stretch>
            <a:fillRect/>
          </a:stretch>
        </p:blipFill>
        <p:spPr bwMode="auto">
          <a:xfrm>
            <a:off x="817564" y="2330054"/>
            <a:ext cx="2003425" cy="488156"/>
          </a:xfrm>
          <a:prstGeom prst="rect">
            <a:avLst/>
          </a:prstGeom>
          <a:noFill/>
          <a:ln w="9525">
            <a:noFill/>
            <a:miter lim="800000"/>
            <a:headEnd/>
            <a:tailEnd/>
          </a:ln>
        </p:spPr>
      </p:pic>
      <p:pic>
        <p:nvPicPr>
          <p:cNvPr id="65550" name="Picture 14" descr="image014"/>
          <p:cNvPicPr>
            <a:picLocks noChangeAspect="1" noChangeArrowheads="1"/>
          </p:cNvPicPr>
          <p:nvPr/>
        </p:nvPicPr>
        <p:blipFill>
          <a:blip r:embed="rId14"/>
          <a:srcRect/>
          <a:stretch>
            <a:fillRect/>
          </a:stretch>
        </p:blipFill>
        <p:spPr bwMode="auto">
          <a:xfrm>
            <a:off x="1579564" y="2353866"/>
            <a:ext cx="1209675" cy="800100"/>
          </a:xfrm>
          <a:prstGeom prst="rect">
            <a:avLst/>
          </a:prstGeom>
          <a:noFill/>
          <a:ln w="9525">
            <a:noFill/>
            <a:miter lim="800000"/>
            <a:headEnd/>
            <a:tailEnd/>
          </a:ln>
        </p:spPr>
      </p:pic>
      <p:pic>
        <p:nvPicPr>
          <p:cNvPr id="65551" name="Picture 15" descr="image015"/>
          <p:cNvPicPr>
            <a:picLocks noChangeAspect="1" noChangeArrowheads="1"/>
          </p:cNvPicPr>
          <p:nvPr/>
        </p:nvPicPr>
        <p:blipFill>
          <a:blip r:embed="rId15"/>
          <a:srcRect/>
          <a:stretch>
            <a:fillRect/>
          </a:stretch>
        </p:blipFill>
        <p:spPr bwMode="auto">
          <a:xfrm>
            <a:off x="1376363" y="2369344"/>
            <a:ext cx="1479550" cy="1128713"/>
          </a:xfrm>
          <a:prstGeom prst="rect">
            <a:avLst/>
          </a:prstGeom>
          <a:noFill/>
          <a:ln w="9525">
            <a:noFill/>
            <a:miter lim="800000"/>
            <a:headEnd/>
            <a:tailEnd/>
          </a:ln>
        </p:spPr>
      </p:pic>
      <p:pic>
        <p:nvPicPr>
          <p:cNvPr id="65552" name="Picture 16" descr="image016"/>
          <p:cNvPicPr>
            <a:picLocks noChangeAspect="1" noChangeArrowheads="1"/>
          </p:cNvPicPr>
          <p:nvPr/>
        </p:nvPicPr>
        <p:blipFill>
          <a:blip r:embed="rId16"/>
          <a:srcRect/>
          <a:stretch>
            <a:fillRect/>
          </a:stretch>
        </p:blipFill>
        <p:spPr bwMode="auto">
          <a:xfrm>
            <a:off x="3387725" y="1326357"/>
            <a:ext cx="1398588" cy="1588294"/>
          </a:xfrm>
          <a:prstGeom prst="rect">
            <a:avLst/>
          </a:prstGeom>
          <a:noFill/>
          <a:ln w="9525">
            <a:noFill/>
            <a:miter lim="800000"/>
            <a:headEnd/>
            <a:tailEnd/>
          </a:ln>
        </p:spPr>
      </p:pic>
      <p:pic>
        <p:nvPicPr>
          <p:cNvPr id="65553" name="Picture 17" descr="image017"/>
          <p:cNvPicPr>
            <a:picLocks noChangeAspect="1" noChangeArrowheads="1"/>
          </p:cNvPicPr>
          <p:nvPr/>
        </p:nvPicPr>
        <p:blipFill>
          <a:blip r:embed="rId17"/>
          <a:srcRect/>
          <a:stretch>
            <a:fillRect/>
          </a:stretch>
        </p:blipFill>
        <p:spPr bwMode="auto">
          <a:xfrm>
            <a:off x="2676526" y="781051"/>
            <a:ext cx="1247775" cy="945356"/>
          </a:xfrm>
          <a:prstGeom prst="rect">
            <a:avLst/>
          </a:prstGeom>
          <a:noFill/>
          <a:ln w="9525">
            <a:noFill/>
            <a:miter lim="800000"/>
            <a:headEnd/>
            <a:tailEnd/>
          </a:ln>
        </p:spPr>
      </p:pic>
      <p:pic>
        <p:nvPicPr>
          <p:cNvPr id="65554" name="Picture 18" descr="image018"/>
          <p:cNvPicPr>
            <a:picLocks noChangeAspect="1" noChangeArrowheads="1"/>
          </p:cNvPicPr>
          <p:nvPr/>
        </p:nvPicPr>
        <p:blipFill>
          <a:blip r:embed="rId18"/>
          <a:srcRect/>
          <a:stretch>
            <a:fillRect/>
          </a:stretch>
        </p:blipFill>
        <p:spPr bwMode="auto">
          <a:xfrm>
            <a:off x="2136776" y="1293019"/>
            <a:ext cx="1787525" cy="433388"/>
          </a:xfrm>
          <a:prstGeom prst="rect">
            <a:avLst/>
          </a:prstGeom>
          <a:noFill/>
          <a:ln w="9525">
            <a:noFill/>
            <a:miter lim="800000"/>
            <a:headEnd/>
            <a:tailEnd/>
          </a:ln>
        </p:spPr>
      </p:pic>
      <p:pic>
        <p:nvPicPr>
          <p:cNvPr id="65555" name="Picture 19" descr="image001"/>
          <p:cNvPicPr>
            <a:picLocks noChangeAspect="1" noChangeArrowheads="1"/>
          </p:cNvPicPr>
          <p:nvPr/>
        </p:nvPicPr>
        <p:blipFill>
          <a:blip r:embed="rId19"/>
          <a:srcRect/>
          <a:stretch>
            <a:fillRect/>
          </a:stretch>
        </p:blipFill>
        <p:spPr bwMode="auto">
          <a:xfrm>
            <a:off x="3743326" y="2375297"/>
            <a:ext cx="1349375" cy="675084"/>
          </a:xfrm>
          <a:prstGeom prst="rect">
            <a:avLst/>
          </a:prstGeom>
          <a:noFill/>
          <a:ln w="9525">
            <a:noFill/>
            <a:miter lim="800000"/>
            <a:headEnd/>
            <a:tailEnd/>
          </a:ln>
        </p:spPr>
      </p:pic>
      <p:grpSp>
        <p:nvGrpSpPr>
          <p:cNvPr id="2" name="Group 21"/>
          <p:cNvGrpSpPr>
            <a:grpSpLocks/>
          </p:cNvGrpSpPr>
          <p:nvPr/>
        </p:nvGrpSpPr>
        <p:grpSpPr bwMode="auto">
          <a:xfrm>
            <a:off x="5591176" y="1052512"/>
            <a:ext cx="1571625" cy="833438"/>
            <a:chOff x="3552" y="864"/>
            <a:chExt cx="990" cy="700"/>
          </a:xfrm>
        </p:grpSpPr>
        <p:pic>
          <p:nvPicPr>
            <p:cNvPr id="23572" name="Picture 3" descr="image003"/>
            <p:cNvPicPr>
              <a:picLocks noChangeAspect="1" noChangeArrowheads="1"/>
            </p:cNvPicPr>
            <p:nvPr/>
          </p:nvPicPr>
          <p:blipFill>
            <a:blip r:embed="rId20"/>
            <a:srcRect/>
            <a:stretch>
              <a:fillRect/>
            </a:stretch>
          </p:blipFill>
          <p:spPr bwMode="auto">
            <a:xfrm>
              <a:off x="3552" y="864"/>
              <a:ext cx="990" cy="700"/>
            </a:xfrm>
            <a:prstGeom prst="rect">
              <a:avLst/>
            </a:prstGeom>
            <a:noFill/>
            <a:ln w="9525">
              <a:noFill/>
              <a:miter lim="800000"/>
              <a:headEnd/>
              <a:tailEnd/>
            </a:ln>
          </p:spPr>
        </p:pic>
        <p:sp>
          <p:nvSpPr>
            <p:cNvPr id="23573" name="Rectangle 20"/>
            <p:cNvSpPr>
              <a:spLocks noChangeArrowheads="1"/>
            </p:cNvSpPr>
            <p:nvPr/>
          </p:nvSpPr>
          <p:spPr bwMode="auto">
            <a:xfrm flipV="1">
              <a:off x="4080" y="864"/>
              <a:ext cx="96" cy="144"/>
            </a:xfrm>
            <a:prstGeom prst="rect">
              <a:avLst/>
            </a:prstGeom>
            <a:solidFill>
              <a:schemeClr val="bg1"/>
            </a:solidFill>
            <a:ln w="9525">
              <a:noFill/>
              <a:miter lim="800000"/>
              <a:headEnd/>
              <a:tailEnd/>
            </a:ln>
          </p:spPr>
          <p:txBody>
            <a:bodyPr rot="10800000" wrap="none" anchor="ctr"/>
            <a:lstStyle/>
            <a:p>
              <a:pPr algn="ctr"/>
              <a:r>
                <a:rPr lang="en-US" sz="1600" dirty="0" smtClean="0"/>
                <a:t>09</a:t>
              </a:r>
              <a:endParaRPr lang="en-US" sz="1600" dirty="0">
                <a:solidFill>
                  <a:schemeClr val="tx1"/>
                </a:solidFill>
              </a:endParaRPr>
            </a:p>
          </p:txBody>
        </p:sp>
      </p:grpSp>
      <p:sp>
        <p:nvSpPr>
          <p:cNvPr id="22" name="TextBox 21"/>
          <p:cNvSpPr txBox="1"/>
          <p:nvPr/>
        </p:nvSpPr>
        <p:spPr>
          <a:xfrm>
            <a:off x="0" y="267875"/>
            <a:ext cx="5000628" cy="461665"/>
          </a:xfrm>
          <a:prstGeom prst="rect">
            <a:avLst/>
          </a:prstGeom>
          <a:noFill/>
        </p:spPr>
        <p:txBody>
          <a:bodyPr wrap="square" rtlCol="0">
            <a:spAutoFit/>
          </a:bodyPr>
          <a:lstStyle/>
          <a:p>
            <a:r>
              <a:rPr lang="en-US" sz="2400" b="1" i="1" u="sng" dirty="0" smtClean="0">
                <a:solidFill>
                  <a:srgbClr val="FF0000"/>
                </a:solidFill>
              </a:rPr>
              <a:t>CỦNG CỐ BÀI HỌC:</a:t>
            </a:r>
            <a:endParaRPr lang="en-US" sz="2400"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5555"/>
                                        </p:tgtEl>
                                        <p:attrNameLst>
                                          <p:attrName>style.visibility</p:attrName>
                                        </p:attrNameLst>
                                      </p:cBhvr>
                                      <p:to>
                                        <p:strVal val="visible"/>
                                      </p:to>
                                    </p:set>
                                    <p:animEffect transition="in" filter="box(out)">
                                      <p:cBhvr>
                                        <p:cTn id="7" dur="500"/>
                                        <p:tgtEl>
                                          <p:spTgt spid="65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wipe(left)">
                                      <p:cBhvr>
                                        <p:cTn id="12" dur="500"/>
                                        <p:tgtEl>
                                          <p:spTgt spid="655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540"/>
                                        </p:tgtEl>
                                        <p:attrNameLst>
                                          <p:attrName>style.visibility</p:attrName>
                                        </p:attrNameLst>
                                      </p:cBhvr>
                                      <p:to>
                                        <p:strVal val="visible"/>
                                      </p:to>
                                    </p:set>
                                    <p:animEffect transition="in" filter="wipe(left)">
                                      <p:cBhvr>
                                        <p:cTn id="22" dur="500"/>
                                        <p:tgtEl>
                                          <p:spTgt spid="655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541"/>
                                        </p:tgtEl>
                                        <p:attrNameLst>
                                          <p:attrName>style.visibility</p:attrName>
                                        </p:attrNameLst>
                                      </p:cBhvr>
                                      <p:to>
                                        <p:strVal val="visible"/>
                                      </p:to>
                                    </p:set>
                                    <p:animEffect transition="in" filter="wipe(left)">
                                      <p:cBhvr>
                                        <p:cTn id="27" dur="500"/>
                                        <p:tgtEl>
                                          <p:spTgt spid="655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542"/>
                                        </p:tgtEl>
                                        <p:attrNameLst>
                                          <p:attrName>style.visibility</p:attrName>
                                        </p:attrNameLst>
                                      </p:cBhvr>
                                      <p:to>
                                        <p:strVal val="visible"/>
                                      </p:to>
                                    </p:set>
                                    <p:animEffect transition="in" filter="wipe(left)">
                                      <p:cBhvr>
                                        <p:cTn id="32" dur="500"/>
                                        <p:tgtEl>
                                          <p:spTgt spid="655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wipe(left)">
                                      <p:cBhvr>
                                        <p:cTn id="37" dur="500"/>
                                        <p:tgtEl>
                                          <p:spTgt spid="655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544"/>
                                        </p:tgtEl>
                                        <p:attrNameLst>
                                          <p:attrName>style.visibility</p:attrName>
                                        </p:attrNameLst>
                                      </p:cBhvr>
                                      <p:to>
                                        <p:strVal val="visible"/>
                                      </p:to>
                                    </p:set>
                                    <p:animEffect transition="in" filter="wipe(left)">
                                      <p:cBhvr>
                                        <p:cTn id="42" dur="500"/>
                                        <p:tgtEl>
                                          <p:spTgt spid="655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5545"/>
                                        </p:tgtEl>
                                        <p:attrNameLst>
                                          <p:attrName>style.visibility</p:attrName>
                                        </p:attrNameLst>
                                      </p:cBhvr>
                                      <p:to>
                                        <p:strVal val="visible"/>
                                      </p:to>
                                    </p:set>
                                    <p:animEffect transition="in" filter="wipe(up)">
                                      <p:cBhvr>
                                        <p:cTn id="47" dur="500"/>
                                        <p:tgtEl>
                                          <p:spTgt spid="655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65546"/>
                                        </p:tgtEl>
                                        <p:attrNameLst>
                                          <p:attrName>style.visibility</p:attrName>
                                        </p:attrNameLst>
                                      </p:cBhvr>
                                      <p:to>
                                        <p:strVal val="visible"/>
                                      </p:to>
                                    </p:set>
                                    <p:animEffect transition="in" filter="wipe(right)">
                                      <p:cBhvr>
                                        <p:cTn id="52" dur="500"/>
                                        <p:tgtEl>
                                          <p:spTgt spid="655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5547"/>
                                        </p:tgtEl>
                                        <p:attrNameLst>
                                          <p:attrName>style.visibility</p:attrName>
                                        </p:attrNameLst>
                                      </p:cBhvr>
                                      <p:to>
                                        <p:strVal val="visible"/>
                                      </p:to>
                                    </p:set>
                                    <p:animEffect transition="in" filter="wipe(down)">
                                      <p:cBhvr>
                                        <p:cTn id="57" dur="500"/>
                                        <p:tgtEl>
                                          <p:spTgt spid="655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5548"/>
                                        </p:tgtEl>
                                        <p:attrNameLst>
                                          <p:attrName>style.visibility</p:attrName>
                                        </p:attrNameLst>
                                      </p:cBhvr>
                                      <p:to>
                                        <p:strVal val="visible"/>
                                      </p:to>
                                    </p:set>
                                    <p:animEffect transition="in" filter="wipe(right)">
                                      <p:cBhvr>
                                        <p:cTn id="62" dur="500"/>
                                        <p:tgtEl>
                                          <p:spTgt spid="655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65549"/>
                                        </p:tgtEl>
                                        <p:attrNameLst>
                                          <p:attrName>style.visibility</p:attrName>
                                        </p:attrNameLst>
                                      </p:cBhvr>
                                      <p:to>
                                        <p:strVal val="visible"/>
                                      </p:to>
                                    </p:set>
                                    <p:animEffect transition="in" filter="wipe(right)">
                                      <p:cBhvr>
                                        <p:cTn id="67" dur="500"/>
                                        <p:tgtEl>
                                          <p:spTgt spid="655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65550"/>
                                        </p:tgtEl>
                                        <p:attrNameLst>
                                          <p:attrName>style.visibility</p:attrName>
                                        </p:attrNameLst>
                                      </p:cBhvr>
                                      <p:to>
                                        <p:strVal val="visible"/>
                                      </p:to>
                                    </p:set>
                                    <p:animEffect transition="in" filter="wipe(right)">
                                      <p:cBhvr>
                                        <p:cTn id="72" dur="500"/>
                                        <p:tgtEl>
                                          <p:spTgt spid="655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5551"/>
                                        </p:tgtEl>
                                        <p:attrNameLst>
                                          <p:attrName>style.visibility</p:attrName>
                                        </p:attrNameLst>
                                      </p:cBhvr>
                                      <p:to>
                                        <p:strVal val="visible"/>
                                      </p:to>
                                    </p:set>
                                    <p:animEffect transition="in" filter="wipe(up)">
                                      <p:cBhvr>
                                        <p:cTn id="77" dur="500"/>
                                        <p:tgtEl>
                                          <p:spTgt spid="6555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65552"/>
                                        </p:tgtEl>
                                        <p:attrNameLst>
                                          <p:attrName>style.visibility</p:attrName>
                                        </p:attrNameLst>
                                      </p:cBhvr>
                                      <p:to>
                                        <p:strVal val="visible"/>
                                      </p:to>
                                    </p:set>
                                    <p:animEffect transition="in" filter="wipe(down)">
                                      <p:cBhvr>
                                        <p:cTn id="82" dur="500"/>
                                        <p:tgtEl>
                                          <p:spTgt spid="655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5553"/>
                                        </p:tgtEl>
                                        <p:attrNameLst>
                                          <p:attrName>style.visibility</p:attrName>
                                        </p:attrNameLst>
                                      </p:cBhvr>
                                      <p:to>
                                        <p:strVal val="visible"/>
                                      </p:to>
                                    </p:set>
                                    <p:animEffect transition="in" filter="wipe(down)">
                                      <p:cBhvr>
                                        <p:cTn id="87" dur="500"/>
                                        <p:tgtEl>
                                          <p:spTgt spid="655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65554"/>
                                        </p:tgtEl>
                                        <p:attrNameLst>
                                          <p:attrName>style.visibility</p:attrName>
                                        </p:attrNameLst>
                                      </p:cBhvr>
                                      <p:to>
                                        <p:strVal val="visible"/>
                                      </p:to>
                                    </p:set>
                                    <p:animEffect transition="in" filter="wipe(down)">
                                      <p:cBhvr>
                                        <p:cTn id="92" dur="500"/>
                                        <p:tgtEl>
                                          <p:spTgt spid="6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142858"/>
            <a:ext cx="9144000" cy="412668"/>
          </a:xfrm>
        </p:spPr>
        <p:txBody>
          <a:bodyPr>
            <a:normAutofit fontScale="92500"/>
          </a:bodyPr>
          <a:lstStyle/>
          <a:p>
            <a:pPr marL="609600" indent="-609600" eaLnBrk="1" hangingPunct="1">
              <a:lnSpc>
                <a:spcPct val="80000"/>
              </a:lnSpc>
              <a:buFontTx/>
              <a:buNone/>
            </a:pPr>
            <a:r>
              <a:rPr lang="en-US" sz="2800" b="1" dirty="0" smtClean="0">
                <a:solidFill>
                  <a:srgbClr val="FF0000"/>
                </a:solidFill>
                <a:latin typeface="Times New Roman" pitchFamily="18" charset="0"/>
              </a:rPr>
              <a:t>CHƯƠNG II: </a:t>
            </a:r>
            <a:r>
              <a:rPr lang="en-US" sz="2800" b="1" dirty="0" smtClean="0">
                <a:solidFill>
                  <a:srgbClr val="FF0000"/>
                </a:solidFill>
                <a:latin typeface="Times New Roman" pitchFamily="18" charset="0"/>
              </a:rPr>
              <a:t>NƯỚC </a:t>
            </a:r>
            <a:r>
              <a:rPr lang="en-US" sz="2800" b="1" dirty="0" smtClean="0">
                <a:solidFill>
                  <a:srgbClr val="FF0000"/>
                </a:solidFill>
                <a:latin typeface="Times New Roman" pitchFamily="18" charset="0"/>
              </a:rPr>
              <a:t>ĐẠI VIỆT THỜI LÝ (THẾ KỈ XI - XII)</a:t>
            </a:r>
          </a:p>
        </p:txBody>
      </p:sp>
      <p:sp>
        <p:nvSpPr>
          <p:cNvPr id="9220" name="Rectangle 4"/>
          <p:cNvSpPr>
            <a:spLocks noRot="1" noChangeArrowheads="1"/>
          </p:cNvSpPr>
          <p:nvPr/>
        </p:nvSpPr>
        <p:spPr bwMode="auto">
          <a:xfrm>
            <a:off x="0" y="1314450"/>
            <a:ext cx="9144000" cy="342900"/>
          </a:xfrm>
          <a:prstGeom prst="rect">
            <a:avLst/>
          </a:prstGeom>
          <a:noFill/>
          <a:ln w="9525">
            <a:noFill/>
            <a:miter lim="800000"/>
            <a:headEnd/>
            <a:tailEnd/>
          </a:ln>
        </p:spPr>
        <p:txBody>
          <a:bodyPr anchor="ctr"/>
          <a:lstStyle/>
          <a:p>
            <a:r>
              <a:rPr lang="en-US" sz="2400" b="1">
                <a:solidFill>
                  <a:srgbClr val="FF0000"/>
                </a:solidFill>
                <a:latin typeface="Times New Roman" pitchFamily="18" charset="0"/>
              </a:rPr>
              <a:t>1.</a:t>
            </a:r>
            <a:r>
              <a:rPr lang="en-US" sz="2400" b="1" u="sng">
                <a:solidFill>
                  <a:srgbClr val="FF0000"/>
                </a:solidFill>
                <a:latin typeface="Times New Roman" pitchFamily="18" charset="0"/>
              </a:rPr>
              <a:t> </a:t>
            </a:r>
            <a:r>
              <a:rPr lang="en-US" sz="2400" b="1" u="sng" err="1">
                <a:solidFill>
                  <a:srgbClr val="FF0000"/>
                </a:solidFill>
                <a:latin typeface="Times New Roman" pitchFamily="18" charset="0"/>
              </a:rPr>
              <a:t>Sự</a:t>
            </a:r>
            <a:r>
              <a:rPr lang="en-US" sz="2400" b="1" u="sng">
                <a:solidFill>
                  <a:srgbClr val="FF0000"/>
                </a:solidFill>
                <a:latin typeface="Times New Roman" pitchFamily="18" charset="0"/>
              </a:rPr>
              <a:t> </a:t>
            </a:r>
            <a:r>
              <a:rPr lang="en-US" sz="2400" b="1" u="sng" err="1">
                <a:solidFill>
                  <a:srgbClr val="FF0000"/>
                </a:solidFill>
                <a:latin typeface="Times New Roman" pitchFamily="18" charset="0"/>
              </a:rPr>
              <a:t>thành</a:t>
            </a:r>
            <a:r>
              <a:rPr lang="en-US" sz="2400" b="1" u="sng">
                <a:solidFill>
                  <a:srgbClr val="FF0000"/>
                </a:solidFill>
                <a:latin typeface="Times New Roman" pitchFamily="18" charset="0"/>
              </a:rPr>
              <a:t> </a:t>
            </a:r>
            <a:r>
              <a:rPr lang="en-US" sz="2400" b="1" u="sng" err="1">
                <a:solidFill>
                  <a:srgbClr val="FF0000"/>
                </a:solidFill>
                <a:latin typeface="Times New Roman" pitchFamily="18" charset="0"/>
              </a:rPr>
              <a:t>lập</a:t>
            </a:r>
            <a:r>
              <a:rPr lang="en-US" sz="2400" b="1" u="sng">
                <a:solidFill>
                  <a:srgbClr val="FF0000"/>
                </a:solidFill>
                <a:latin typeface="Times New Roman" pitchFamily="18" charset="0"/>
              </a:rPr>
              <a:t> </a:t>
            </a:r>
            <a:r>
              <a:rPr lang="en-US" sz="2400" b="1" u="sng" err="1">
                <a:solidFill>
                  <a:srgbClr val="FF0000"/>
                </a:solidFill>
                <a:latin typeface="Times New Roman" pitchFamily="18" charset="0"/>
              </a:rPr>
              <a:t>nhà</a:t>
            </a:r>
            <a:r>
              <a:rPr lang="en-US" sz="2400" b="1" u="sng">
                <a:solidFill>
                  <a:srgbClr val="FF0000"/>
                </a:solidFill>
                <a:latin typeface="Times New Roman" pitchFamily="18" charset="0"/>
              </a:rPr>
              <a:t> </a:t>
            </a:r>
            <a:r>
              <a:rPr lang="en-US" sz="2400" b="1" u="sng" err="1">
                <a:solidFill>
                  <a:srgbClr val="FF0000"/>
                </a:solidFill>
                <a:latin typeface="Times New Roman" pitchFamily="18" charset="0"/>
              </a:rPr>
              <a:t>Lý</a:t>
            </a:r>
            <a:endParaRPr lang="en-US" sz="2400" b="1" u="sng">
              <a:solidFill>
                <a:srgbClr val="FF0000"/>
              </a:solidFill>
              <a:latin typeface="Times New Roman" pitchFamily="18" charset="0"/>
            </a:endParaRPr>
          </a:p>
        </p:txBody>
      </p:sp>
      <p:sp>
        <p:nvSpPr>
          <p:cNvPr id="5121" name="Rectangle 1"/>
          <p:cNvSpPr>
            <a:spLocks noChangeArrowheads="1"/>
          </p:cNvSpPr>
          <p:nvPr/>
        </p:nvSpPr>
        <p:spPr bwMode="auto">
          <a:xfrm>
            <a:off x="0" y="1768073"/>
            <a:ext cx="8358214" cy="759311"/>
          </a:xfrm>
          <a:prstGeom prst="rect">
            <a:avLst/>
          </a:prstGeom>
          <a:noFill/>
          <a:ln w="9525">
            <a:noFill/>
            <a:miter lim="800000"/>
            <a:headEnd/>
            <a:tailEnd/>
          </a:ln>
        </p:spPr>
        <p:txBody>
          <a:bodyPr wrap="square" lIns="90000" tIns="46800" rIns="90000" bIns="46800">
            <a:spAutoFit/>
          </a:bodyPr>
          <a:lstStyle/>
          <a:p>
            <a:pPr algn="just">
              <a:lnSpc>
                <a:spcPct val="90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dirty="0" smtClean="0">
                <a:solidFill>
                  <a:srgbClr val="0000FF"/>
                </a:solidFill>
                <a:latin typeface="Times New Roman" pitchFamily="18" charset="0"/>
                <a:ea typeface="Arial Unicode MS" pitchFamily="34" charset="-128"/>
                <a:cs typeface="Arial Unicode MS" pitchFamily="34" charset="-128"/>
              </a:rPr>
              <a:t>-</a:t>
            </a:r>
            <a:r>
              <a:rPr lang="vi-VN" altLang="en-US" sz="2400" dirty="0" smtClean="0">
                <a:solidFill>
                  <a:srgbClr val="0000FF"/>
                </a:solidFill>
                <a:latin typeface="Times New Roman" pitchFamily="18" charset="0"/>
                <a:ea typeface="Arial Unicode MS" pitchFamily="34" charset="-128"/>
                <a:cs typeface="Arial Unicode MS" pitchFamily="34" charset="-128"/>
              </a:rPr>
              <a:t> </a:t>
            </a:r>
            <a:r>
              <a:rPr lang="vi-VN" altLang="en-US" sz="2400" dirty="0">
                <a:solidFill>
                  <a:srgbClr val="0000FF"/>
                </a:solidFill>
                <a:latin typeface="Times New Roman" pitchFamily="18" charset="0"/>
                <a:ea typeface="Arial Unicode MS" pitchFamily="34" charset="-128"/>
                <a:cs typeface="Arial Unicode MS" pitchFamily="34" charset="-128"/>
              </a:rPr>
              <a:t>Năm </a:t>
            </a:r>
            <a:r>
              <a:rPr lang="vi-VN" altLang="en-US" sz="2400" dirty="0" smtClean="0">
                <a:solidFill>
                  <a:srgbClr val="0000FF"/>
                </a:solidFill>
                <a:latin typeface="Times New Roman" pitchFamily="18" charset="0"/>
                <a:ea typeface="Arial Unicode MS" pitchFamily="34" charset="-128"/>
                <a:cs typeface="Arial Unicode MS" pitchFamily="34" charset="-128"/>
              </a:rPr>
              <a:t>1009 Lê Long Đ</a:t>
            </a:r>
            <a:r>
              <a:rPr lang="en-US" altLang="en-US" sz="2400" dirty="0" smtClean="0">
                <a:solidFill>
                  <a:srgbClr val="0000FF"/>
                </a:solidFill>
                <a:latin typeface="Times New Roman" pitchFamily="18" charset="0"/>
                <a:ea typeface="Arial Unicode MS" pitchFamily="34" charset="-128"/>
                <a:cs typeface="Arial Unicode MS" pitchFamily="34" charset="-128"/>
              </a:rPr>
              <a:t>ĩ</a:t>
            </a:r>
            <a:r>
              <a:rPr lang="vi-VN" altLang="en-US" sz="2400" dirty="0" smtClean="0">
                <a:solidFill>
                  <a:srgbClr val="0000FF"/>
                </a:solidFill>
                <a:latin typeface="Times New Roman" pitchFamily="18" charset="0"/>
                <a:ea typeface="Arial Unicode MS" pitchFamily="34" charset="-128"/>
                <a:cs typeface="Arial Unicode MS" pitchFamily="34" charset="-128"/>
              </a:rPr>
              <a:t>nh  </a:t>
            </a:r>
            <a:r>
              <a:rPr lang="vi-VN" altLang="en-US" sz="2400" dirty="0">
                <a:solidFill>
                  <a:srgbClr val="0000FF"/>
                </a:solidFill>
                <a:latin typeface="Times New Roman" pitchFamily="18" charset="0"/>
                <a:ea typeface="Arial Unicode MS" pitchFamily="34" charset="-128"/>
                <a:cs typeface="Arial Unicode MS" pitchFamily="34" charset="-128"/>
              </a:rPr>
              <a:t>qua đời</a:t>
            </a:r>
            <a:r>
              <a:rPr lang="vi-VN" altLang="en-US" sz="2400" dirty="0" smtClean="0">
                <a:solidFill>
                  <a:srgbClr val="0000FF"/>
                </a:solidFill>
                <a:latin typeface="Times New Roman" pitchFamily="18" charset="0"/>
                <a:ea typeface="Arial Unicode MS" pitchFamily="34" charset="-128"/>
                <a:cs typeface="Arial Unicode MS" pitchFamily="34" charset="-128"/>
              </a:rPr>
              <a:t>. Triều thần đã</a:t>
            </a:r>
            <a:r>
              <a:rPr lang="en-US" altLang="en-US" sz="2400" dirty="0" smtClean="0">
                <a:solidFill>
                  <a:srgbClr val="0000FF"/>
                </a:solidFill>
                <a:latin typeface="Times New Roman" pitchFamily="18" charset="0"/>
                <a:ea typeface="Arial Unicode MS" pitchFamily="34" charset="-128"/>
                <a:cs typeface="Arial Unicode MS" pitchFamily="34" charset="-128"/>
              </a:rPr>
              <a:t> </a:t>
            </a:r>
            <a:r>
              <a:rPr lang="vi-VN" altLang="en-US" sz="2400" dirty="0" smtClean="0">
                <a:solidFill>
                  <a:srgbClr val="0000FF"/>
                </a:solidFill>
                <a:latin typeface="Times New Roman" pitchFamily="18" charset="0"/>
                <a:ea typeface="Arial Unicode MS" pitchFamily="34" charset="-128"/>
                <a:cs typeface="Arial Unicode MS" pitchFamily="34" charset="-128"/>
              </a:rPr>
              <a:t>suy tôn Lý Công Uẩn lên làm vua </a:t>
            </a:r>
            <a:r>
              <a:rPr lang="vi-VN" altLang="en-US" sz="2400" dirty="0" smtClean="0">
                <a:solidFill>
                  <a:srgbClr val="0000FF"/>
                </a:solidFill>
                <a:latin typeface="Times New Roman" pitchFamily="18" charset="0"/>
                <a:sym typeface="Wingdings 3" pitchFamily="18" charset="2"/>
              </a:rPr>
              <a:t></a:t>
            </a:r>
            <a:r>
              <a:rPr lang="en-US" altLang="en-US" sz="2400" dirty="0" smtClean="0">
                <a:solidFill>
                  <a:srgbClr val="0000FF"/>
                </a:solidFill>
                <a:latin typeface="Times New Roman" pitchFamily="18" charset="0"/>
                <a:sym typeface="Wingdings 3" pitchFamily="18" charset="2"/>
              </a:rPr>
              <a:t> </a:t>
            </a:r>
            <a:r>
              <a:rPr lang="vi-VN" altLang="en-US" sz="2400" dirty="0" smtClean="0">
                <a:solidFill>
                  <a:srgbClr val="0000FF"/>
                </a:solidFill>
                <a:latin typeface="Times New Roman" pitchFamily="18" charset="0"/>
              </a:rPr>
              <a:t>Nhà Lý thành lập.</a:t>
            </a:r>
            <a:endParaRPr lang="en-US" altLang="en-US" sz="2400" dirty="0">
              <a:solidFill>
                <a:srgbClr val="0000FF"/>
              </a:solidFill>
              <a:latin typeface="Times New Roman" pitchFamily="18" charset="0"/>
              <a:ea typeface="Arial Unicode MS" pitchFamily="34" charset="-128"/>
              <a:cs typeface="Arial Unicode MS" pitchFamily="34" charset="-128"/>
            </a:endParaRP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pic>
        <p:nvPicPr>
          <p:cNvPr id="7" name="Content Placeholder 3"/>
          <p:cNvPicPr>
            <a:picLocks noChangeAspect="1"/>
          </p:cNvPicPr>
          <p:nvPr/>
        </p:nvPicPr>
        <p:blipFill>
          <a:blip r:embed="rId2"/>
          <a:srcRect/>
          <a:stretch>
            <a:fillRect/>
          </a:stretch>
        </p:blipFill>
        <p:spPr bwMode="auto">
          <a:xfrm>
            <a:off x="4648200" y="1428750"/>
            <a:ext cx="4495800" cy="3257550"/>
          </a:xfrm>
          <a:prstGeom prst="rect">
            <a:avLst/>
          </a:prstGeom>
          <a:noFill/>
          <a:ln w="9525">
            <a:noFill/>
            <a:miter lim="800000"/>
            <a:headEnd/>
            <a:tailEnd/>
          </a:ln>
        </p:spPr>
      </p:pic>
      <p:sp>
        <p:nvSpPr>
          <p:cNvPr id="8" name="Rectangle 19"/>
          <p:cNvSpPr>
            <a:spLocks noChangeArrowheads="1"/>
          </p:cNvSpPr>
          <p:nvPr/>
        </p:nvSpPr>
        <p:spPr bwMode="auto">
          <a:xfrm>
            <a:off x="4648200" y="4658916"/>
            <a:ext cx="4495800" cy="523220"/>
          </a:xfrm>
          <a:prstGeom prst="rect">
            <a:avLst/>
          </a:prstGeom>
          <a:noFill/>
          <a:ln w="9525">
            <a:noFill/>
            <a:miter lim="800000"/>
            <a:headEnd/>
            <a:tailEnd/>
          </a:ln>
        </p:spPr>
        <p:txBody>
          <a:bodyPr>
            <a:spAutoFit/>
          </a:bodyPr>
          <a:lstStyle/>
          <a:p>
            <a:pPr algn="ctr"/>
            <a:r>
              <a:rPr lang="en-US" altLang="en-US" sz="2800" b="1">
                <a:latin typeface="Times New Roman" pitchFamily="18" charset="0"/>
                <a:cs typeface="Times New Roman" pitchFamily="18" charset="0"/>
              </a:rPr>
              <a:t>Vua Lê Long Đĩnh </a:t>
            </a:r>
          </a:p>
        </p:txBody>
      </p:sp>
      <p:sp>
        <p:nvSpPr>
          <p:cNvPr id="9" name="Rectangle 6"/>
          <p:cNvSpPr>
            <a:spLocks noChangeArrowheads="1"/>
          </p:cNvSpPr>
          <p:nvPr/>
        </p:nvSpPr>
        <p:spPr bwMode="auto">
          <a:xfrm>
            <a:off x="26349" y="627534"/>
            <a:ext cx="9540552" cy="483518"/>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checkerboard(across)">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fill="hold" nodeType="clickEffect">
                                  <p:stCondLst>
                                    <p:cond delay="0"/>
                                  </p:stCondLst>
                                  <p:childTnLst>
                                    <p:set>
                                      <p:cBhvr additive="repl">
                                        <p:cTn id="17" dur="1" fill="hold">
                                          <p:stCondLst>
                                            <p:cond delay="0"/>
                                          </p:stCondLst>
                                        </p:cTn>
                                        <p:tgtEl>
                                          <p:spTgt spid="9227">
                                            <p:txEl>
                                              <p:pRg st="0" end="0"/>
                                            </p:txEl>
                                          </p:spTgt>
                                        </p:tgtEl>
                                        <p:attrNameLst>
                                          <p:attrName>style.visibility</p:attrName>
                                        </p:attrNameLst>
                                      </p:cBhvr>
                                      <p:to>
                                        <p:strVal val="visible"/>
                                      </p:to>
                                    </p:set>
                                    <p:anim calcmode="lin" valueType="num">
                                      <p:cBhvr additive="repl">
                                        <p:cTn id="18" dur="500" decel="50000" fill="hold">
                                          <p:stCondLst>
                                            <p:cond delay="0"/>
                                          </p:stCondLst>
                                        </p:cTn>
                                        <p:tgtEl>
                                          <p:spTgt spid="9227">
                                            <p:txEl>
                                              <p:pRg st="0" end="0"/>
                                            </p:txEl>
                                          </p:spTgt>
                                        </p:tgtEl>
                                        <p:attrNameLst>
                                          <p:attrName>r</p:attrName>
                                        </p:attrNameLst>
                                      </p:cBhvr>
                                      <p:tavLst>
                                        <p:tav tm="100000">
                                          <p:val>
                                            <p:strVal val="-90"/>
                                          </p:val>
                                        </p:tav>
                                        <p:tav tm="100000">
                                          <p:val>
                                            <p:strVal val="0"/>
                                          </p:val>
                                        </p:tav>
                                      </p:tavLst>
                                    </p:anim>
                                    <p:anim calcmode="lin" valueType="num">
                                      <p:cBhvr additive="repl">
                                        <p:cTn id="19" dur="500" decel="50000" fill="hold">
                                          <p:stCondLst>
                                            <p:cond delay="0"/>
                                          </p:stCondLst>
                                        </p:cTn>
                                        <p:tgtEl>
                                          <p:spTgt spid="9227">
                                            <p:txEl>
                                              <p:pRg st="0" end="0"/>
                                            </p:txEl>
                                          </p:spTgt>
                                        </p:tgtEl>
                                        <p:attrNameLst>
                                          <p:attrName>ppt_w</p:attrName>
                                        </p:attrNameLst>
                                      </p:cBhvr>
                                      <p:tavLst>
                                        <p:tav tm="100000">
                                          <p:val>
                                            <p:strVal val="#ppt_w"/>
                                          </p:val>
                                        </p:tav>
                                        <p:tav tm="100000">
                                          <p:val>
                                            <p:strVal val="#ppt_w*.05"/>
                                          </p:val>
                                        </p:tav>
                                      </p:tavLst>
                                    </p:anim>
                                    <p:anim calcmode="lin" valueType="num">
                                      <p:cBhvr additive="repl">
                                        <p:cTn id="20" dur="500" accel="50000" fill="hold">
                                          <p:stCondLst>
                                            <p:cond delay="500"/>
                                          </p:stCondLst>
                                        </p:cTn>
                                        <p:tgtEl>
                                          <p:spTgt spid="9227">
                                            <p:txEl>
                                              <p:pRg st="0" end="0"/>
                                            </p:txEl>
                                          </p:spTgt>
                                        </p:tgtEl>
                                        <p:attrNameLst>
                                          <p:attrName>ppt_w</p:attrName>
                                        </p:attrNameLst>
                                      </p:cBhvr>
                                      <p:tavLst>
                                        <p:tav tm="100000">
                                          <p:val>
                                            <p:strVal val="#ppt_w*.05"/>
                                          </p:val>
                                        </p:tav>
                                        <p:tav tm="100000">
                                          <p:val>
                                            <p:strVal val="#ppt_w"/>
                                          </p:val>
                                        </p:tav>
                                      </p:tavLst>
                                    </p:anim>
                                    <p:anim calcmode="lin" valueType="num">
                                      <p:cBhvr additive="repl">
                                        <p:cTn id="21" dur="1000" fill="hold"/>
                                        <p:tgtEl>
                                          <p:spTgt spid="9227">
                                            <p:txEl>
                                              <p:pRg st="0" end="0"/>
                                            </p:txEl>
                                          </p:spTgt>
                                        </p:tgtEl>
                                        <p:attrNameLst>
                                          <p:attrName>ppt_h</p:attrName>
                                        </p:attrNameLst>
                                      </p:cBhvr>
                                      <p:tavLst>
                                        <p:tav tm="100000">
                                          <p:val>
                                            <p:strVal val="#ppt_h"/>
                                          </p:val>
                                        </p:tav>
                                        <p:tav tm="100000">
                                          <p:val>
                                            <p:strVal val="#ppt_h"/>
                                          </p:val>
                                        </p:tav>
                                      </p:tavLst>
                                    </p:anim>
                                    <p:anim calcmode="lin" valueType="num">
                                      <p:cBhvr additive="repl">
                                        <p:cTn id="22" dur="500" decel="50000" fill="hold">
                                          <p:stCondLst>
                                            <p:cond delay="0"/>
                                          </p:stCondLst>
                                        </p:cTn>
                                        <p:tgtEl>
                                          <p:spTgt spid="9227">
                                            <p:txEl>
                                              <p:pRg st="0" end="0"/>
                                            </p:txEl>
                                          </p:spTgt>
                                        </p:tgtEl>
                                        <p:attrNameLst>
                                          <p:attrName>ppt_x</p:attrName>
                                        </p:attrNameLst>
                                      </p:cBhvr>
                                      <p:tavLst>
                                        <p:tav tm="100000">
                                          <p:val>
                                            <p:strVal val="#ppt_x+.4"/>
                                          </p:val>
                                        </p:tav>
                                        <p:tav tm="100000">
                                          <p:val>
                                            <p:strVal val="#ppt_x"/>
                                          </p:val>
                                        </p:tav>
                                      </p:tavLst>
                                    </p:anim>
                                    <p:anim calcmode="lin" valueType="num">
                                      <p:cBhvr additive="repl">
                                        <p:cTn id="23" dur="500" decel="50000" fill="hold">
                                          <p:stCondLst>
                                            <p:cond delay="0"/>
                                          </p:stCondLst>
                                        </p:cTn>
                                        <p:tgtEl>
                                          <p:spTgt spid="9227">
                                            <p:txEl>
                                              <p:pRg st="0" end="0"/>
                                            </p:txEl>
                                          </p:spTgt>
                                        </p:tgtEl>
                                        <p:attrNameLst>
                                          <p:attrName>ppt_y</p:attrName>
                                        </p:attrNameLst>
                                      </p:cBhvr>
                                      <p:tavLst>
                                        <p:tav tm="100000">
                                          <p:val>
                                            <p:strVal val="#ppt_y-.2"/>
                                          </p:val>
                                        </p:tav>
                                        <p:tav tm="100000">
                                          <p:val>
                                            <p:strVal val="#ppt_y+.1"/>
                                          </p:val>
                                        </p:tav>
                                      </p:tavLst>
                                    </p:anim>
                                    <p:anim calcmode="lin" valueType="num">
                                      <p:cBhvr additive="repl">
                                        <p:cTn id="24" dur="500" accel="50000" fill="hold">
                                          <p:stCondLst>
                                            <p:cond delay="500"/>
                                          </p:stCondLst>
                                        </p:cTn>
                                        <p:tgtEl>
                                          <p:spTgt spid="9227">
                                            <p:txEl>
                                              <p:pRg st="0" end="0"/>
                                            </p:txEl>
                                          </p:spTgt>
                                        </p:tgtEl>
                                        <p:attrNameLst>
                                          <p:attrName>ppt_y</p:attrName>
                                        </p:attrNameLst>
                                      </p:cBhvr>
                                      <p:tavLst>
                                        <p:tav tm="100000">
                                          <p:val>
                                            <p:strVal val="#ppt_y+.1"/>
                                          </p:val>
                                        </p:tav>
                                        <p:tav tm="100000">
                                          <p:val>
                                            <p:strVal val="#ppt_y"/>
                                          </p:val>
                                        </p:tav>
                                      </p:tavLst>
                                    </p:anim>
                                    <p:animEffect transition="in" filter="fade">
                                      <p:cBhvr additive="repl">
                                        <p:cTn id="25" dur="1000" decel="50000">
                                          <p:stCondLst>
                                            <p:cond delay="0"/>
                                          </p:stCondLst>
                                        </p:cTn>
                                        <p:tgtEl>
                                          <p:spTgt spid="92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5121"/>
                                        </p:tgtEl>
                                        <p:attrNameLst>
                                          <p:attrName>style.visibility</p:attrName>
                                        </p:attrNameLst>
                                      </p:cBhvr>
                                      <p:to>
                                        <p:strVal val="visible"/>
                                      </p:to>
                                    </p:set>
                                    <p:animEffect transition="in" filter="barn(inHorizontal)">
                                      <p:cBhvr>
                                        <p:cTn id="4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20" grpId="0"/>
      <p:bldP spid="5121" grpId="0"/>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b="1" smtClean="0">
                <a:solidFill>
                  <a:srgbClr val="6600CC"/>
                </a:solidFill>
              </a:rPr>
              <a:t>TRÒ CHƠI CON SỐ MAY MẮN</a:t>
            </a:r>
          </a:p>
        </p:txBody>
      </p:sp>
      <p:sp>
        <p:nvSpPr>
          <p:cNvPr id="72708" name="AutoShape 4"/>
          <p:cNvSpPr>
            <a:spLocks noChangeArrowheads="1"/>
          </p:cNvSpPr>
          <p:nvPr/>
        </p:nvSpPr>
        <p:spPr bwMode="auto">
          <a:xfrm>
            <a:off x="609600" y="1257300"/>
            <a:ext cx="1042988" cy="782241"/>
          </a:xfrm>
          <a:prstGeom prst="bevel">
            <a:avLst>
              <a:gd name="adj" fmla="val 12500"/>
            </a:avLst>
          </a:prstGeom>
          <a:solidFill>
            <a:schemeClr val="folHlink"/>
          </a:solidFill>
          <a:ln w="9525">
            <a:solidFill>
              <a:srgbClr val="FF00FF"/>
            </a:solidFill>
            <a:miter lim="800000"/>
            <a:headEnd/>
            <a:tailEnd/>
          </a:ln>
        </p:spPr>
        <p:txBody>
          <a:bodyPr wrap="none" anchor="ctr"/>
          <a:lstStyle/>
          <a:p>
            <a:pPr algn="ctr"/>
            <a:r>
              <a:rPr lang="en-US" b="1" dirty="0">
                <a:latin typeface="Arial" charset="0"/>
              </a:rPr>
              <a:t>1010</a:t>
            </a:r>
          </a:p>
        </p:txBody>
      </p:sp>
      <p:sp>
        <p:nvSpPr>
          <p:cNvPr id="72710" name="AutoShape 6"/>
          <p:cNvSpPr>
            <a:spLocks noChangeArrowheads="1"/>
          </p:cNvSpPr>
          <p:nvPr/>
        </p:nvSpPr>
        <p:spPr bwMode="auto">
          <a:xfrm>
            <a:off x="609600" y="3086100"/>
            <a:ext cx="1042988" cy="782241"/>
          </a:xfrm>
          <a:prstGeom prst="bevel">
            <a:avLst>
              <a:gd name="adj" fmla="val 12500"/>
            </a:avLst>
          </a:prstGeom>
          <a:solidFill>
            <a:schemeClr val="bg2"/>
          </a:solidFill>
          <a:ln w="9525">
            <a:solidFill>
              <a:srgbClr val="FF00FF"/>
            </a:solidFill>
            <a:miter lim="800000"/>
            <a:headEnd/>
            <a:tailEnd/>
          </a:ln>
        </p:spPr>
        <p:txBody>
          <a:bodyPr wrap="none" anchor="ctr"/>
          <a:lstStyle/>
          <a:p>
            <a:pPr algn="ctr"/>
            <a:r>
              <a:rPr lang="en-US" b="1">
                <a:solidFill>
                  <a:srgbClr val="FF0066"/>
                </a:solidFill>
                <a:latin typeface="Arial" charset="0"/>
              </a:rPr>
              <a:t>1042</a:t>
            </a:r>
          </a:p>
        </p:txBody>
      </p:sp>
      <p:sp>
        <p:nvSpPr>
          <p:cNvPr id="22533" name="Rectangle 7"/>
          <p:cNvSpPr>
            <a:spLocks noChangeArrowheads="1"/>
          </p:cNvSpPr>
          <p:nvPr/>
        </p:nvSpPr>
        <p:spPr bwMode="auto">
          <a:xfrm>
            <a:off x="457200" y="1200151"/>
            <a:ext cx="8229600" cy="3394472"/>
          </a:xfrm>
          <a:prstGeom prst="rect">
            <a:avLst/>
          </a:prstGeom>
          <a:noFill/>
          <a:ln w="9525">
            <a:noFill/>
            <a:miter lim="800000"/>
            <a:headEnd/>
            <a:tailEnd/>
          </a:ln>
        </p:spPr>
        <p:txBody>
          <a:bodyPr/>
          <a:lstStyle/>
          <a:p>
            <a:pPr marL="342900" indent="-342900">
              <a:spcBef>
                <a:spcPct val="20000"/>
              </a:spcBef>
              <a:buFontTx/>
              <a:buChar char="•"/>
            </a:pPr>
            <a:endParaRPr lang="en-US" sz="3200">
              <a:latin typeface="Arial" charset="0"/>
            </a:endParaRPr>
          </a:p>
        </p:txBody>
      </p:sp>
      <p:sp>
        <p:nvSpPr>
          <p:cNvPr id="72712" name="AutoShape 8"/>
          <p:cNvSpPr>
            <a:spLocks noChangeArrowheads="1"/>
          </p:cNvSpPr>
          <p:nvPr/>
        </p:nvSpPr>
        <p:spPr bwMode="auto">
          <a:xfrm>
            <a:off x="609600" y="2171700"/>
            <a:ext cx="1042988" cy="782241"/>
          </a:xfrm>
          <a:prstGeom prst="bevel">
            <a:avLst>
              <a:gd name="adj" fmla="val 12500"/>
            </a:avLst>
          </a:prstGeom>
          <a:solidFill>
            <a:schemeClr val="accent1"/>
          </a:solidFill>
          <a:ln w="9525">
            <a:solidFill>
              <a:srgbClr val="FF9900"/>
            </a:solidFill>
            <a:miter lim="800000"/>
            <a:headEnd/>
            <a:tailEnd/>
          </a:ln>
        </p:spPr>
        <p:txBody>
          <a:bodyPr wrap="none" anchor="ctr"/>
          <a:lstStyle/>
          <a:p>
            <a:pPr algn="ctr"/>
            <a:r>
              <a:rPr lang="en-US" b="1" dirty="0">
                <a:solidFill>
                  <a:srgbClr val="0000FF"/>
                </a:solidFill>
                <a:latin typeface="Arial" charset="0"/>
              </a:rPr>
              <a:t>1054</a:t>
            </a:r>
          </a:p>
        </p:txBody>
      </p:sp>
      <p:sp>
        <p:nvSpPr>
          <p:cNvPr id="22535" name="Rectangle 9"/>
          <p:cNvSpPr>
            <a:spLocks noChangeArrowheads="1"/>
          </p:cNvSpPr>
          <p:nvPr/>
        </p:nvSpPr>
        <p:spPr bwMode="auto">
          <a:xfrm>
            <a:off x="457200" y="1371601"/>
            <a:ext cx="8229600" cy="3394472"/>
          </a:xfrm>
          <a:prstGeom prst="rect">
            <a:avLst/>
          </a:prstGeom>
          <a:noFill/>
          <a:ln w="9525">
            <a:noFill/>
            <a:miter lim="800000"/>
            <a:headEnd/>
            <a:tailEnd/>
          </a:ln>
        </p:spPr>
        <p:txBody>
          <a:bodyPr/>
          <a:lstStyle/>
          <a:p>
            <a:pPr marL="342900" indent="-342900">
              <a:spcBef>
                <a:spcPct val="20000"/>
              </a:spcBef>
              <a:buFontTx/>
              <a:buChar char="•"/>
            </a:pPr>
            <a:endParaRPr lang="en-US" sz="3200">
              <a:latin typeface="Arial" charset="0"/>
            </a:endParaRPr>
          </a:p>
        </p:txBody>
      </p:sp>
      <p:sp>
        <p:nvSpPr>
          <p:cNvPr id="17" name="TextBox 16"/>
          <p:cNvSpPr txBox="1"/>
          <p:nvPr/>
        </p:nvSpPr>
        <p:spPr>
          <a:xfrm>
            <a:off x="2071670" y="1446602"/>
            <a:ext cx="6715172" cy="523220"/>
          </a:xfrm>
          <a:prstGeom prst="rect">
            <a:avLst/>
          </a:prstGeom>
          <a:noFill/>
        </p:spPr>
        <p:txBody>
          <a:bodyPr wrap="square" rtlCol="0">
            <a:spAutoFit/>
          </a:bodyPr>
          <a:lstStyle/>
          <a:p>
            <a:r>
              <a:rPr lang="en-US" sz="2800" dirty="0" err="1" smtClean="0"/>
              <a:t>Năm</a:t>
            </a:r>
            <a:r>
              <a:rPr lang="en-US" sz="2800" dirty="0" smtClean="0"/>
              <a:t> 1010 ở </a:t>
            </a:r>
            <a:r>
              <a:rPr lang="en-US" sz="2800" dirty="0" err="1" smtClean="0"/>
              <a:t>nước</a:t>
            </a:r>
            <a:r>
              <a:rPr lang="en-US" sz="2800" dirty="0" smtClean="0"/>
              <a:t> </a:t>
            </a:r>
            <a:r>
              <a:rPr lang="en-US" sz="2800" dirty="0" err="1" smtClean="0"/>
              <a:t>ta</a:t>
            </a:r>
            <a:r>
              <a:rPr lang="en-US" sz="2800" dirty="0" smtClean="0"/>
              <a:t> </a:t>
            </a:r>
            <a:r>
              <a:rPr lang="en-US" sz="2800" dirty="0" err="1" smtClean="0"/>
              <a:t>diễn</a:t>
            </a:r>
            <a:r>
              <a:rPr lang="en-US" sz="2800" dirty="0" smtClean="0"/>
              <a:t> </a:t>
            </a:r>
            <a:r>
              <a:rPr lang="en-US" sz="2800" dirty="0" err="1" smtClean="0"/>
              <a:t>ra</a:t>
            </a:r>
            <a:r>
              <a:rPr lang="en-US" sz="2800" dirty="0" smtClean="0"/>
              <a:t> </a:t>
            </a:r>
            <a:r>
              <a:rPr lang="en-US" sz="2800" dirty="0" err="1" smtClean="0"/>
              <a:t>sự</a:t>
            </a:r>
            <a:r>
              <a:rPr lang="en-US" sz="2800" dirty="0" smtClean="0"/>
              <a:t> </a:t>
            </a:r>
            <a:r>
              <a:rPr lang="en-US" sz="2800" dirty="0" err="1" smtClean="0"/>
              <a:t>kiện</a:t>
            </a:r>
            <a:r>
              <a:rPr lang="en-US" sz="2800" dirty="0" smtClean="0"/>
              <a:t> </a:t>
            </a:r>
            <a:r>
              <a:rPr lang="en-US" sz="2800" dirty="0" err="1" smtClean="0"/>
              <a:t>gì</a:t>
            </a:r>
            <a:r>
              <a:rPr lang="en-US" sz="2800" dirty="0" smtClean="0"/>
              <a:t>?</a:t>
            </a:r>
            <a:endParaRPr lang="en-US" sz="2800" dirty="0"/>
          </a:p>
        </p:txBody>
      </p:sp>
      <p:sp>
        <p:nvSpPr>
          <p:cNvPr id="18" name="Rectangle 17"/>
          <p:cNvSpPr/>
          <p:nvPr/>
        </p:nvSpPr>
        <p:spPr>
          <a:xfrm>
            <a:off x="1643042" y="1285866"/>
            <a:ext cx="7286676" cy="75009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rPr>
              <a:t>Lý</a:t>
            </a:r>
            <a:r>
              <a:rPr lang="en-US" sz="2400" b="1" i="1" dirty="0" smtClean="0">
                <a:solidFill>
                  <a:schemeClr val="tx1"/>
                </a:solidFill>
              </a:rPr>
              <a:t> </a:t>
            </a:r>
            <a:r>
              <a:rPr lang="en-US" sz="2400" b="1" i="1" dirty="0" err="1" smtClean="0">
                <a:solidFill>
                  <a:schemeClr val="tx1"/>
                </a:solidFill>
              </a:rPr>
              <a:t>Công</a:t>
            </a:r>
            <a:r>
              <a:rPr lang="en-US" sz="2400" b="1" i="1" dirty="0" smtClean="0">
                <a:solidFill>
                  <a:schemeClr val="tx1"/>
                </a:solidFill>
              </a:rPr>
              <a:t> </a:t>
            </a:r>
            <a:r>
              <a:rPr lang="en-US" sz="2400" b="1" i="1" dirty="0" err="1" smtClean="0">
                <a:solidFill>
                  <a:schemeClr val="tx1"/>
                </a:solidFill>
              </a:rPr>
              <a:t>Uẩn</a:t>
            </a:r>
            <a:r>
              <a:rPr lang="en-US" sz="2400" b="1" i="1" dirty="0" smtClean="0">
                <a:solidFill>
                  <a:schemeClr val="tx1"/>
                </a:solidFill>
              </a:rPr>
              <a:t> </a:t>
            </a:r>
            <a:r>
              <a:rPr lang="en-US" sz="2400" b="1" i="1" dirty="0" err="1" smtClean="0">
                <a:solidFill>
                  <a:schemeClr val="tx1"/>
                </a:solidFill>
              </a:rPr>
              <a:t>dời</a:t>
            </a:r>
            <a:r>
              <a:rPr lang="en-US" sz="2400" b="1" i="1" dirty="0" smtClean="0">
                <a:solidFill>
                  <a:schemeClr val="tx1"/>
                </a:solidFill>
              </a:rPr>
              <a:t> </a:t>
            </a:r>
            <a:r>
              <a:rPr lang="en-US" sz="2400" b="1" i="1" dirty="0" err="1" smtClean="0">
                <a:solidFill>
                  <a:schemeClr val="tx1"/>
                </a:solidFill>
              </a:rPr>
              <a:t>đô</a:t>
            </a:r>
            <a:r>
              <a:rPr lang="en-US" sz="2400" b="1" i="1" dirty="0" smtClean="0">
                <a:solidFill>
                  <a:schemeClr val="tx1"/>
                </a:solidFill>
              </a:rPr>
              <a:t> </a:t>
            </a:r>
            <a:r>
              <a:rPr lang="en-US" sz="2400" b="1" i="1" dirty="0" err="1" smtClean="0">
                <a:solidFill>
                  <a:schemeClr val="tx1"/>
                </a:solidFill>
              </a:rPr>
              <a:t>về</a:t>
            </a:r>
            <a:r>
              <a:rPr lang="en-US" sz="2400" b="1" i="1" dirty="0" smtClean="0">
                <a:solidFill>
                  <a:schemeClr val="tx1"/>
                </a:solidFill>
              </a:rPr>
              <a:t> </a:t>
            </a:r>
            <a:r>
              <a:rPr lang="en-US" sz="2400" b="1" i="1" dirty="0" err="1" smtClean="0">
                <a:solidFill>
                  <a:schemeClr val="tx1"/>
                </a:solidFill>
              </a:rPr>
              <a:t>Đại</a:t>
            </a:r>
            <a:r>
              <a:rPr lang="en-US" sz="2400" b="1" i="1" dirty="0" smtClean="0">
                <a:solidFill>
                  <a:schemeClr val="tx1"/>
                </a:solidFill>
              </a:rPr>
              <a:t> La </a:t>
            </a:r>
            <a:r>
              <a:rPr lang="en-US" sz="2400" b="1" i="1" dirty="0" err="1" smtClean="0">
                <a:solidFill>
                  <a:schemeClr val="tx1"/>
                </a:solidFill>
              </a:rPr>
              <a:t>và</a:t>
            </a:r>
            <a:r>
              <a:rPr lang="en-US" sz="2400" b="1" i="1" dirty="0" smtClean="0">
                <a:solidFill>
                  <a:schemeClr val="tx1"/>
                </a:solidFill>
              </a:rPr>
              <a:t> </a:t>
            </a:r>
            <a:r>
              <a:rPr lang="en-US" sz="2400" b="1" i="1" dirty="0" err="1" smtClean="0">
                <a:solidFill>
                  <a:schemeClr val="tx1"/>
                </a:solidFill>
              </a:rPr>
              <a:t>đổi</a:t>
            </a:r>
            <a:r>
              <a:rPr lang="en-US" sz="2400" b="1" i="1" dirty="0" smtClean="0">
                <a:solidFill>
                  <a:schemeClr val="tx1"/>
                </a:solidFill>
              </a:rPr>
              <a:t> </a:t>
            </a:r>
            <a:r>
              <a:rPr lang="en-US" sz="2400" b="1" i="1" dirty="0" err="1" smtClean="0">
                <a:solidFill>
                  <a:schemeClr val="tx1"/>
                </a:solidFill>
              </a:rPr>
              <a:t>tên</a:t>
            </a:r>
            <a:r>
              <a:rPr lang="en-US" sz="2400" b="1" i="1" dirty="0" smtClean="0">
                <a:solidFill>
                  <a:schemeClr val="tx1"/>
                </a:solidFill>
              </a:rPr>
              <a:t> </a:t>
            </a:r>
            <a:r>
              <a:rPr lang="en-US" sz="2400" b="1" i="1" dirty="0" err="1" smtClean="0">
                <a:solidFill>
                  <a:schemeClr val="tx1"/>
                </a:solidFill>
              </a:rPr>
              <a:t>là</a:t>
            </a:r>
            <a:r>
              <a:rPr lang="en-US" sz="2400" b="1" i="1" dirty="0" smtClean="0">
                <a:solidFill>
                  <a:schemeClr val="tx1"/>
                </a:solidFill>
              </a:rPr>
              <a:t> </a:t>
            </a:r>
            <a:r>
              <a:rPr lang="en-US" sz="2400" b="1" i="1" dirty="0" err="1" smtClean="0">
                <a:solidFill>
                  <a:schemeClr val="tx1"/>
                </a:solidFill>
              </a:rPr>
              <a:t>Thăng</a:t>
            </a:r>
            <a:r>
              <a:rPr lang="en-US" sz="2400" b="1" i="1" dirty="0" smtClean="0">
                <a:solidFill>
                  <a:schemeClr val="tx1"/>
                </a:solidFill>
              </a:rPr>
              <a:t> Long</a:t>
            </a:r>
            <a:endParaRPr lang="en-US" sz="2400" b="1" i="1" dirty="0">
              <a:solidFill>
                <a:schemeClr val="tx1"/>
              </a:solidFill>
            </a:endParaRPr>
          </a:p>
        </p:txBody>
      </p:sp>
      <p:sp>
        <p:nvSpPr>
          <p:cNvPr id="19" name="TextBox 18"/>
          <p:cNvSpPr txBox="1"/>
          <p:nvPr/>
        </p:nvSpPr>
        <p:spPr>
          <a:xfrm>
            <a:off x="1785918" y="2357436"/>
            <a:ext cx="6286544" cy="523220"/>
          </a:xfrm>
          <a:prstGeom prst="rect">
            <a:avLst/>
          </a:prstGeom>
          <a:noFill/>
        </p:spPr>
        <p:txBody>
          <a:bodyPr wrap="square" rtlCol="0">
            <a:spAutoFit/>
          </a:bodyPr>
          <a:lstStyle/>
          <a:p>
            <a:r>
              <a:rPr lang="en-US" sz="2800" b="1" i="1" dirty="0" err="1" smtClean="0"/>
              <a:t>Năm</a:t>
            </a:r>
            <a:r>
              <a:rPr lang="en-US" sz="2800" b="1" i="1" dirty="0" smtClean="0"/>
              <a:t> 1054 </a:t>
            </a:r>
            <a:r>
              <a:rPr lang="en-US" sz="2800" b="1" i="1" dirty="0" err="1" smtClean="0"/>
              <a:t>tên</a:t>
            </a:r>
            <a:r>
              <a:rPr lang="en-US" sz="2800" b="1" i="1" dirty="0" smtClean="0"/>
              <a:t> </a:t>
            </a:r>
            <a:r>
              <a:rPr lang="en-US" sz="2800" b="1" i="1" dirty="0" err="1" smtClean="0"/>
              <a:t>của</a:t>
            </a:r>
            <a:r>
              <a:rPr lang="en-US" sz="2800" b="1" i="1" dirty="0" smtClean="0"/>
              <a:t> </a:t>
            </a:r>
            <a:r>
              <a:rPr lang="en-US" sz="2800" b="1" i="1" dirty="0" err="1" smtClean="0"/>
              <a:t>đất</a:t>
            </a:r>
            <a:r>
              <a:rPr lang="en-US" sz="2800" b="1" i="1" dirty="0" smtClean="0"/>
              <a:t> </a:t>
            </a:r>
            <a:r>
              <a:rPr lang="en-US" sz="2800" b="1" i="1" dirty="0" err="1" smtClean="0"/>
              <a:t>nước</a:t>
            </a:r>
            <a:r>
              <a:rPr lang="en-US" sz="2800" b="1" i="1" dirty="0" smtClean="0"/>
              <a:t> </a:t>
            </a:r>
            <a:r>
              <a:rPr lang="en-US" sz="2800" b="1" i="1" dirty="0" err="1" smtClean="0"/>
              <a:t>ta</a:t>
            </a:r>
            <a:r>
              <a:rPr lang="en-US" sz="2800" b="1" i="1" dirty="0" smtClean="0"/>
              <a:t> </a:t>
            </a:r>
            <a:r>
              <a:rPr lang="en-US" sz="2800" b="1" i="1" dirty="0" err="1" smtClean="0"/>
              <a:t>là</a:t>
            </a:r>
            <a:r>
              <a:rPr lang="en-US" sz="2800" b="1" i="1" dirty="0" smtClean="0"/>
              <a:t> </a:t>
            </a:r>
            <a:r>
              <a:rPr lang="en-US" sz="2800" b="1" i="1" dirty="0" err="1" smtClean="0"/>
              <a:t>gì</a:t>
            </a:r>
            <a:r>
              <a:rPr lang="en-US" sz="2800" b="1" i="1" dirty="0" smtClean="0"/>
              <a:t> ?</a:t>
            </a:r>
            <a:endParaRPr lang="en-US" sz="2800" b="1" i="1" dirty="0"/>
          </a:p>
        </p:txBody>
      </p:sp>
      <p:sp>
        <p:nvSpPr>
          <p:cNvPr id="20" name="Rectangle 19"/>
          <p:cNvSpPr/>
          <p:nvPr/>
        </p:nvSpPr>
        <p:spPr>
          <a:xfrm>
            <a:off x="1643042" y="2196701"/>
            <a:ext cx="7358082" cy="75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FFFF00"/>
                </a:solidFill>
                <a:latin typeface="Times New Roman" pitchFamily="18" charset="0"/>
                <a:cs typeface="Times New Roman" pitchFamily="18" charset="0"/>
              </a:rPr>
              <a:t>Đại</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Việt</a:t>
            </a:r>
            <a:endParaRPr lang="en-US" sz="2800" b="1" i="1" dirty="0">
              <a:solidFill>
                <a:srgbClr val="FFFF00"/>
              </a:solidFill>
              <a:latin typeface="Times New Roman" pitchFamily="18" charset="0"/>
              <a:cs typeface="Times New Roman" pitchFamily="18" charset="0"/>
            </a:endParaRPr>
          </a:p>
        </p:txBody>
      </p:sp>
      <p:sp>
        <p:nvSpPr>
          <p:cNvPr id="21" name="TextBox 20"/>
          <p:cNvSpPr txBox="1"/>
          <p:nvPr/>
        </p:nvSpPr>
        <p:spPr>
          <a:xfrm>
            <a:off x="1714480" y="3214692"/>
            <a:ext cx="6929486" cy="523220"/>
          </a:xfrm>
          <a:prstGeom prst="rect">
            <a:avLst/>
          </a:prstGeom>
          <a:noFill/>
        </p:spPr>
        <p:txBody>
          <a:bodyPr wrap="square" rtlCol="0">
            <a:spAutoFit/>
          </a:bodyPr>
          <a:lstStyle/>
          <a:p>
            <a:r>
              <a:rPr lang="en-US" sz="2800" dirty="0" err="1" smtClean="0"/>
              <a:t>Tên</a:t>
            </a:r>
            <a:r>
              <a:rPr lang="en-US" sz="2800" dirty="0" smtClean="0"/>
              <a:t> </a:t>
            </a:r>
            <a:r>
              <a:rPr lang="en-US" sz="2800" dirty="0" err="1" smtClean="0"/>
              <a:t>bộ</a:t>
            </a:r>
            <a:r>
              <a:rPr lang="en-US" sz="2800" dirty="0" smtClean="0"/>
              <a:t> </a:t>
            </a:r>
            <a:r>
              <a:rPr lang="en-US" sz="2800" dirty="0" err="1" smtClean="0"/>
              <a:t>luật</a:t>
            </a:r>
            <a:r>
              <a:rPr lang="en-US" sz="2800" dirty="0" smtClean="0"/>
              <a:t> </a:t>
            </a:r>
            <a:r>
              <a:rPr lang="en-US" sz="2800" dirty="0" err="1" smtClean="0"/>
              <a:t>thành</a:t>
            </a:r>
            <a:r>
              <a:rPr lang="en-US" sz="2800" dirty="0" smtClean="0"/>
              <a:t> </a:t>
            </a:r>
            <a:r>
              <a:rPr lang="en-US" sz="2800" dirty="0" err="1" smtClean="0"/>
              <a:t>văn</a:t>
            </a:r>
            <a:r>
              <a:rPr lang="en-US" sz="2800" dirty="0" smtClean="0"/>
              <a:t> </a:t>
            </a:r>
            <a:r>
              <a:rPr lang="en-US" sz="2800" dirty="0" err="1" smtClean="0"/>
              <a:t>đầu</a:t>
            </a:r>
            <a:r>
              <a:rPr lang="en-US" sz="2800" dirty="0" smtClean="0"/>
              <a:t> </a:t>
            </a:r>
            <a:r>
              <a:rPr lang="en-US" sz="2800" dirty="0" err="1" smtClean="0"/>
              <a:t>tiên</a:t>
            </a:r>
            <a:r>
              <a:rPr lang="en-US" sz="2800" dirty="0" smtClean="0"/>
              <a:t> </a:t>
            </a:r>
            <a:r>
              <a:rPr lang="en-US" sz="2800" dirty="0" err="1" smtClean="0"/>
              <a:t>của</a:t>
            </a:r>
            <a:r>
              <a:rPr lang="en-US" sz="2800" dirty="0" smtClean="0"/>
              <a:t> </a:t>
            </a:r>
            <a:r>
              <a:rPr lang="en-US" sz="2800" dirty="0" err="1" smtClean="0"/>
              <a:t>nước</a:t>
            </a:r>
            <a:r>
              <a:rPr lang="en-US" sz="2800" dirty="0" smtClean="0"/>
              <a:t> </a:t>
            </a:r>
            <a:r>
              <a:rPr lang="en-US" sz="2800" dirty="0" err="1" smtClean="0"/>
              <a:t>ta</a:t>
            </a:r>
            <a:r>
              <a:rPr lang="en-US" sz="2800" dirty="0" smtClean="0"/>
              <a:t>?</a:t>
            </a:r>
            <a:endParaRPr lang="en-US" sz="2800" dirty="0"/>
          </a:p>
        </p:txBody>
      </p:sp>
      <p:sp>
        <p:nvSpPr>
          <p:cNvPr id="22" name="Rectangle 21"/>
          <p:cNvSpPr/>
          <p:nvPr/>
        </p:nvSpPr>
        <p:spPr>
          <a:xfrm>
            <a:off x="1643042" y="3107535"/>
            <a:ext cx="7286676" cy="75009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FF0000"/>
                </a:solidFill>
              </a:rPr>
              <a:t>Hình</a:t>
            </a:r>
            <a:r>
              <a:rPr lang="en-US" sz="2800" b="1" i="1" dirty="0" smtClean="0">
                <a:solidFill>
                  <a:srgbClr val="FF0000"/>
                </a:solidFill>
              </a:rPr>
              <a:t> </a:t>
            </a:r>
            <a:r>
              <a:rPr lang="en-US" sz="2800" b="1" i="1" dirty="0" err="1" smtClean="0">
                <a:solidFill>
                  <a:srgbClr val="FF0000"/>
                </a:solidFill>
              </a:rPr>
              <a:t>Thư</a:t>
            </a:r>
            <a:endParaRPr lang="en-US"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ppt_x"/>
                                          </p:val>
                                        </p:tav>
                                        <p:tav tm="100000">
                                          <p:val>
                                            <p:strVal val="#ppt_x"/>
                                          </p:val>
                                        </p:tav>
                                      </p:tavLst>
                                    </p:anim>
                                    <p:anim calcmode="lin" valueType="num">
                                      <p:cBhvr additive="base">
                                        <p:cTn id="8"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17"/>
                                        </p:tgtEl>
                                        <p:attrNameLst>
                                          <p:attrName>ppt_x</p:attrName>
                                        </p:attrNameLst>
                                      </p:cBhvr>
                                      <p:tavLst>
                                        <p:tav tm="0">
                                          <p:val>
                                            <p:strVal val="ppt_x"/>
                                          </p:val>
                                        </p:tav>
                                        <p:tav tm="100000">
                                          <p:val>
                                            <p:strVal val="ppt_x"/>
                                          </p:val>
                                        </p:tav>
                                      </p:tavLst>
                                    </p:anim>
                                    <p:anim calcmode="lin" valueType="num">
                                      <p:cBhvr additive="base">
                                        <p:cTn id="20" dur="500"/>
                                        <p:tgtEl>
                                          <p:spTgt spid="17"/>
                                        </p:tgtEl>
                                        <p:attrNameLst>
                                          <p:attrName>ppt_y</p:attrName>
                                        </p:attrNameLst>
                                      </p:cBhvr>
                                      <p:tavLst>
                                        <p:tav tm="0">
                                          <p:val>
                                            <p:strVal val="ppt_y"/>
                                          </p:val>
                                        </p:tav>
                                        <p:tav tm="100000">
                                          <p:val>
                                            <p:strVal val="1+ppt_h/2"/>
                                          </p:val>
                                        </p:tav>
                                      </p:tavLst>
                                    </p:anim>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2712"/>
                                        </p:tgtEl>
                                        <p:attrNameLst>
                                          <p:attrName>style.visibility</p:attrName>
                                        </p:attrNameLst>
                                      </p:cBhvr>
                                      <p:to>
                                        <p:strVal val="visible"/>
                                      </p:to>
                                    </p:set>
                                    <p:animEffect transition="in" filter="box(in)">
                                      <p:cBhvr>
                                        <p:cTn id="32" dur="500"/>
                                        <p:tgtEl>
                                          <p:spTgt spid="727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2710"/>
                                        </p:tgtEl>
                                        <p:attrNameLst>
                                          <p:attrName>style.visibility</p:attrName>
                                        </p:attrNameLst>
                                      </p:cBhvr>
                                      <p:to>
                                        <p:strVal val="visible"/>
                                      </p:to>
                                    </p:set>
                                    <p:anim calcmode="lin" valueType="num">
                                      <p:cBhvr additive="base">
                                        <p:cTn id="48" dur="500" fill="hold"/>
                                        <p:tgtEl>
                                          <p:spTgt spid="72710"/>
                                        </p:tgtEl>
                                        <p:attrNameLst>
                                          <p:attrName>ppt_x</p:attrName>
                                        </p:attrNameLst>
                                      </p:cBhvr>
                                      <p:tavLst>
                                        <p:tav tm="0">
                                          <p:val>
                                            <p:strVal val="#ppt_x"/>
                                          </p:val>
                                        </p:tav>
                                        <p:tav tm="100000">
                                          <p:val>
                                            <p:strVal val="#ppt_x"/>
                                          </p:val>
                                        </p:tav>
                                      </p:tavLst>
                                    </p:anim>
                                    <p:anim calcmode="lin" valueType="num">
                                      <p:cBhvr additive="base">
                                        <p:cTn id="49" dur="500" fill="hold"/>
                                        <p:tgtEl>
                                          <p:spTgt spid="727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heckerboard(across)">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amond(in)">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10" grpId="0" animBg="1"/>
      <p:bldP spid="72712" grpId="0" animBg="1"/>
      <p:bldP spid="17" grpId="0"/>
      <p:bldP spid="17" grpId="1"/>
      <p:bldP spid="18" grpId="0" animBg="1"/>
      <p:bldP spid="19" grpId="0"/>
      <p:bldP spid="20" grpId="0" animBg="1"/>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7462" y="0"/>
            <a:ext cx="9161463" cy="5156597"/>
          </a:xfrm>
          <a:prstGeom prst="rect">
            <a:avLst/>
          </a:prstGeom>
          <a:noFill/>
          <a:ln w="9525">
            <a:noFill/>
            <a:miter lim="800000"/>
            <a:headEnd/>
            <a:tailEnd/>
          </a:ln>
        </p:spPr>
      </p:pic>
      <p:sp>
        <p:nvSpPr>
          <p:cNvPr id="24579" name="Rectangle 4"/>
          <p:cNvSpPr>
            <a:spLocks noChangeArrowheads="1"/>
          </p:cNvSpPr>
          <p:nvPr/>
        </p:nvSpPr>
        <p:spPr bwMode="auto">
          <a:xfrm>
            <a:off x="304800" y="1704975"/>
            <a:ext cx="8458200" cy="2554545"/>
          </a:xfrm>
          <a:prstGeom prst="rect">
            <a:avLst/>
          </a:prstGeom>
          <a:noFill/>
          <a:ln w="9525">
            <a:noFill/>
            <a:miter lim="800000"/>
            <a:headEnd/>
            <a:tailEnd/>
          </a:ln>
        </p:spPr>
        <p:txBody>
          <a:bodyPr>
            <a:spAutoFit/>
          </a:bodyPr>
          <a:lstStyle/>
          <a:p>
            <a:r>
              <a:rPr lang="vi-VN" sz="3200" b="1" dirty="0">
                <a:solidFill>
                  <a:srgbClr val="0000CC"/>
                </a:solidFill>
              </a:rPr>
              <a:t>1. Về nhà học bài </a:t>
            </a:r>
            <a:r>
              <a:rPr lang="en-US" sz="3200" b="1" dirty="0" err="1">
                <a:solidFill>
                  <a:srgbClr val="0000CC"/>
                </a:solidFill>
              </a:rPr>
              <a:t>cũ</a:t>
            </a:r>
            <a:endParaRPr lang="en-US" sz="3200" b="1" dirty="0">
              <a:solidFill>
                <a:srgbClr val="0000CC"/>
              </a:solidFill>
            </a:endParaRPr>
          </a:p>
          <a:p>
            <a:r>
              <a:rPr lang="vi-VN" sz="3200" b="1" dirty="0">
                <a:solidFill>
                  <a:srgbClr val="0000CC"/>
                </a:solidFill>
              </a:rPr>
              <a:t>2.  </a:t>
            </a:r>
            <a:r>
              <a:rPr lang="en-US" sz="3200" b="1" dirty="0" err="1" smtClean="0">
                <a:solidFill>
                  <a:srgbClr val="0000CC"/>
                </a:solidFill>
              </a:rPr>
              <a:t>Đọc</a:t>
            </a:r>
            <a:r>
              <a:rPr lang="en-US" sz="3200" b="1" dirty="0" smtClean="0">
                <a:solidFill>
                  <a:srgbClr val="0000CC"/>
                </a:solidFill>
              </a:rPr>
              <a:t> </a:t>
            </a:r>
            <a:r>
              <a:rPr lang="en-US" sz="3200" b="1" smtClean="0">
                <a:solidFill>
                  <a:srgbClr val="0000CC"/>
                </a:solidFill>
              </a:rPr>
              <a:t>bài</a:t>
            </a:r>
            <a:r>
              <a:rPr lang="vi-VN" sz="3200" b="1" smtClean="0">
                <a:solidFill>
                  <a:srgbClr val="0000CC"/>
                </a:solidFill>
              </a:rPr>
              <a:t> </a:t>
            </a:r>
            <a:r>
              <a:rPr lang="vi-VN" sz="3200" b="1" dirty="0">
                <a:solidFill>
                  <a:srgbClr val="0000CC"/>
                </a:solidFill>
              </a:rPr>
              <a:t>11: “Cuộc kháng chiến chống quân </a:t>
            </a:r>
            <a:r>
              <a:rPr lang="en-US" sz="3200" b="1" dirty="0">
                <a:solidFill>
                  <a:srgbClr val="0000CC"/>
                </a:solidFill>
              </a:rPr>
              <a:t>  </a:t>
            </a:r>
            <a:r>
              <a:rPr lang="vi-VN" sz="3200" b="1" dirty="0">
                <a:solidFill>
                  <a:srgbClr val="0000CC"/>
                </a:solidFill>
              </a:rPr>
              <a:t>xâm lược Tống (1075-1077)</a:t>
            </a:r>
          </a:p>
          <a:p>
            <a:r>
              <a:rPr lang="vi-VN" sz="3200" b="1" dirty="0">
                <a:solidFill>
                  <a:srgbClr val="0000CC"/>
                </a:solidFill>
              </a:rPr>
              <a:t> - Âm mưu xâm lược của nhà Tống?</a:t>
            </a:r>
          </a:p>
          <a:p>
            <a:r>
              <a:rPr lang="en-US" sz="3200" b="1" dirty="0">
                <a:solidFill>
                  <a:srgbClr val="0000CC"/>
                </a:solidFill>
              </a:rPr>
              <a:t> </a:t>
            </a:r>
            <a:r>
              <a:rPr lang="vi-VN" sz="3200" b="1" dirty="0">
                <a:solidFill>
                  <a:srgbClr val="0000CC"/>
                </a:solidFill>
              </a:rPr>
              <a:t>- Chủ trương đối phó của nhà Lý?</a:t>
            </a:r>
            <a:endParaRPr lang="en-US" sz="3200" b="1" dirty="0">
              <a:solidFill>
                <a:srgbClr val="0000CC"/>
              </a:solidFill>
            </a:endParaRPr>
          </a:p>
        </p:txBody>
      </p:sp>
      <p:sp>
        <p:nvSpPr>
          <p:cNvPr id="24580" name="Rectangle 5"/>
          <p:cNvSpPr>
            <a:spLocks noChangeArrowheads="1"/>
          </p:cNvSpPr>
          <p:nvPr/>
        </p:nvSpPr>
        <p:spPr bwMode="auto">
          <a:xfrm>
            <a:off x="2971800" y="1085850"/>
            <a:ext cx="3342004" cy="584775"/>
          </a:xfrm>
          <a:prstGeom prst="rect">
            <a:avLst/>
          </a:prstGeom>
          <a:noFill/>
          <a:ln w="9525">
            <a:noFill/>
            <a:miter lim="800000"/>
            <a:headEnd/>
            <a:tailEnd/>
          </a:ln>
        </p:spPr>
        <p:txBody>
          <a:bodyPr wrap="none">
            <a:spAutoFit/>
          </a:bodyPr>
          <a:lstStyle/>
          <a:p>
            <a:pPr algn="ctr"/>
            <a:r>
              <a:rPr lang="en-US" sz="3200" b="1" u="sng">
                <a:solidFill>
                  <a:srgbClr val="FF0000"/>
                </a:solidFill>
              </a:rPr>
              <a:t>Hướng dẫn về nhà</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lý công uẩn"/>
          <p:cNvPicPr>
            <a:picLocks noChangeAspect="1" noChangeArrowheads="1"/>
          </p:cNvPicPr>
          <p:nvPr/>
        </p:nvPicPr>
        <p:blipFill>
          <a:blip r:embed="rId2"/>
          <a:srcRect/>
          <a:stretch>
            <a:fillRect/>
          </a:stretch>
        </p:blipFill>
        <p:spPr bwMode="auto">
          <a:xfrm>
            <a:off x="0" y="750081"/>
            <a:ext cx="4929190" cy="4393419"/>
          </a:xfrm>
          <a:prstGeom prst="rect">
            <a:avLst/>
          </a:prstGeom>
          <a:noFill/>
        </p:spPr>
      </p:pic>
      <p:sp>
        <p:nvSpPr>
          <p:cNvPr id="4" name="Text Box 3"/>
          <p:cNvSpPr txBox="1">
            <a:spLocks noChangeArrowheads="1"/>
          </p:cNvSpPr>
          <p:nvPr/>
        </p:nvSpPr>
        <p:spPr bwMode="auto">
          <a:xfrm>
            <a:off x="5072066" y="1071552"/>
            <a:ext cx="3816350" cy="3480056"/>
          </a:xfrm>
          <a:prstGeom prst="rect">
            <a:avLst/>
          </a:prstGeom>
          <a:noFill/>
          <a:ln w="19080" cap="sq">
            <a:solidFill>
              <a:srgbClr val="FF0000"/>
            </a:solidFill>
            <a:miter lim="800000"/>
            <a:headEnd/>
            <a:tailEnd/>
          </a:ln>
        </p:spPr>
        <p:txBody>
          <a:bodyPr lIns="90000" tIns="46800" rIns="90000" bIns="46800">
            <a:spAutoFit/>
          </a:bodyPr>
          <a:lstStyle/>
          <a:p>
            <a:pPr algn="just">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2000" dirty="0">
                <a:solidFill>
                  <a:srgbClr val="0070C0"/>
                </a:solidFill>
                <a:latin typeface="Times New Roman" pitchFamily="18" charset="0"/>
                <a:ea typeface="Arial Unicode MS" pitchFamily="34" charset="-128"/>
                <a:cs typeface="Arial Unicode MS" pitchFamily="34" charset="-128"/>
              </a:rPr>
              <a:t>Lý Công Uẩn sinh 12-2 năm Giáp Tuất (974), người châu Cổ Pháp (Từ Sơn-Bắc Ninh) mẹ chết khi ông còn nhỏ, làm con nuôi nhà sư Lý Khánh Văn, theo học ở chùa Lục Tổ của sư Vạn Hạnh. Sau đó làm quan cho nhà Lê,  giữ đến chức Điện tiền chỉ huy sứ. Ông là người có học, có đức và có uy tín nên được triều thần nhà Lê quý trọng.</a:t>
            </a:r>
          </a:p>
        </p:txBody>
      </p:sp>
      <p:sp>
        <p:nvSpPr>
          <p:cNvPr id="5" name="Rectangle 6"/>
          <p:cNvSpPr>
            <a:spLocks noChangeArrowheads="1"/>
          </p:cNvSpPr>
          <p:nvPr/>
        </p:nvSpPr>
        <p:spPr bwMode="auto">
          <a:xfrm>
            <a:off x="0" y="0"/>
            <a:ext cx="9540552" cy="483518"/>
          </a:xfrm>
          <a:prstGeom prst="rect">
            <a:avLst/>
          </a:prstGeom>
          <a:noFill/>
          <a:ln w="9525">
            <a:noFill/>
            <a:miter lim="800000"/>
            <a:headEnd/>
            <a:tailEnd/>
          </a:ln>
        </p:spPr>
        <p:txBody>
          <a:bodyPr/>
          <a:lstStyle/>
          <a:p>
            <a:pPr marL="609600" indent="-609600">
              <a:spcBef>
                <a:spcPct val="20000"/>
              </a:spcBef>
            </a:pPr>
            <a:r>
              <a:rPr lang="en-US" sz="2300" b="1" u="sng" dirty="0">
                <a:solidFill>
                  <a:srgbClr val="FF0000"/>
                </a:solidFill>
                <a:latin typeface="Times New Roman" pitchFamily="18" charset="0"/>
              </a:rPr>
              <a:t>BÀI 10</a:t>
            </a:r>
            <a:r>
              <a:rPr lang="en-US" sz="2300" b="1" dirty="0">
                <a:solidFill>
                  <a:srgbClr val="FF0000"/>
                </a:solidFill>
                <a:latin typeface="Times New Roman" pitchFamily="18" charset="0"/>
              </a:rPr>
              <a:t>: NHÀ LÝ ĐẨY MẠNH CÔNG CUỘC XÂY DỰNG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checkerboard(across)">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Rot="1" noChangeArrowheads="1"/>
          </p:cNvSpPr>
          <p:nvPr/>
        </p:nvSpPr>
        <p:spPr bwMode="auto">
          <a:xfrm>
            <a:off x="0" y="785800"/>
            <a:ext cx="9144000" cy="342900"/>
          </a:xfrm>
          <a:prstGeom prst="rect">
            <a:avLst/>
          </a:prstGeom>
          <a:noFill/>
          <a:ln w="9525">
            <a:noFill/>
            <a:miter lim="800000"/>
            <a:headEnd/>
            <a:tailEnd/>
          </a:ln>
        </p:spPr>
        <p:txBody>
          <a:bodyPr anchor="ctr"/>
          <a:lstStyle/>
          <a:p>
            <a:r>
              <a:rPr lang="en-US" sz="2800" b="1" dirty="0">
                <a:solidFill>
                  <a:srgbClr val="FF0000"/>
                </a:solidFill>
                <a:latin typeface="Times New Roman" pitchFamily="18" charset="0"/>
              </a:rPr>
              <a:t>1.</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Lý</a:t>
            </a:r>
            <a:endParaRPr lang="en-US" sz="2800" b="1" u="sng" dirty="0">
              <a:solidFill>
                <a:srgbClr val="FF0000"/>
              </a:solidFill>
              <a:latin typeface="Times New Roman" pitchFamily="18" charset="0"/>
            </a:endParaRPr>
          </a:p>
        </p:txBody>
      </p:sp>
      <p:sp>
        <p:nvSpPr>
          <p:cNvPr id="5121" name="Rectangle 1"/>
          <p:cNvSpPr>
            <a:spLocks noChangeArrowheads="1"/>
          </p:cNvSpPr>
          <p:nvPr/>
        </p:nvSpPr>
        <p:spPr bwMode="auto">
          <a:xfrm>
            <a:off x="0" y="1285866"/>
            <a:ext cx="8358214" cy="759311"/>
          </a:xfrm>
          <a:prstGeom prst="rect">
            <a:avLst/>
          </a:prstGeom>
          <a:noFill/>
          <a:ln w="9525">
            <a:noFill/>
            <a:miter lim="800000"/>
            <a:headEnd/>
            <a:tailEnd/>
          </a:ln>
        </p:spPr>
        <p:txBody>
          <a:bodyPr wrap="square" lIns="90000" tIns="46800" rIns="90000" bIns="46800">
            <a:spAutoFit/>
          </a:bodyPr>
          <a:lstStyle/>
          <a:p>
            <a:pPr algn="just">
              <a:lnSpc>
                <a:spcPct val="90000"/>
              </a:lnSpc>
              <a:spcBef>
                <a:spcPts val="150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2400" dirty="0" smtClean="0">
                <a:solidFill>
                  <a:srgbClr val="0000FF"/>
                </a:solidFill>
                <a:latin typeface="Times New Roman" pitchFamily="18" charset="0"/>
                <a:ea typeface="Arial Unicode MS" pitchFamily="34" charset="-128"/>
                <a:cs typeface="Arial Unicode MS" pitchFamily="34" charset="-128"/>
              </a:rPr>
              <a:t>Năm </a:t>
            </a:r>
            <a:r>
              <a:rPr lang="vi-VN" altLang="en-US" sz="2400" dirty="0" smtClean="0">
                <a:solidFill>
                  <a:srgbClr val="FF0000"/>
                </a:solidFill>
                <a:latin typeface="Times New Roman" pitchFamily="18" charset="0"/>
                <a:ea typeface="Arial Unicode MS" pitchFamily="34" charset="-128"/>
                <a:cs typeface="Arial Unicode MS" pitchFamily="34" charset="-128"/>
              </a:rPr>
              <a:t>1009</a:t>
            </a:r>
            <a:r>
              <a:rPr lang="vi-VN" altLang="en-US" sz="2400" dirty="0" smtClean="0">
                <a:solidFill>
                  <a:srgbClr val="0000FF"/>
                </a:solidFill>
                <a:latin typeface="Times New Roman" pitchFamily="18" charset="0"/>
                <a:ea typeface="Arial Unicode MS" pitchFamily="34" charset="-128"/>
                <a:cs typeface="Arial Unicode MS" pitchFamily="34" charset="-128"/>
              </a:rPr>
              <a:t> Lê Long Đ</a:t>
            </a:r>
            <a:r>
              <a:rPr lang="en-US" altLang="en-US" sz="2400" dirty="0" smtClean="0">
                <a:solidFill>
                  <a:srgbClr val="0000FF"/>
                </a:solidFill>
                <a:latin typeface="Times New Roman" pitchFamily="18" charset="0"/>
                <a:ea typeface="Arial Unicode MS" pitchFamily="34" charset="-128"/>
                <a:cs typeface="Arial Unicode MS" pitchFamily="34" charset="-128"/>
              </a:rPr>
              <a:t>ĩ</a:t>
            </a:r>
            <a:r>
              <a:rPr lang="vi-VN" altLang="en-US" sz="2400" dirty="0" smtClean="0">
                <a:solidFill>
                  <a:srgbClr val="0000FF"/>
                </a:solidFill>
                <a:latin typeface="Times New Roman" pitchFamily="18" charset="0"/>
                <a:ea typeface="Arial Unicode MS" pitchFamily="34" charset="-128"/>
                <a:cs typeface="Arial Unicode MS" pitchFamily="34" charset="-128"/>
              </a:rPr>
              <a:t>nh  </a:t>
            </a:r>
            <a:r>
              <a:rPr lang="vi-VN" altLang="en-US" sz="2400" dirty="0">
                <a:solidFill>
                  <a:srgbClr val="0000FF"/>
                </a:solidFill>
                <a:latin typeface="Times New Roman" pitchFamily="18" charset="0"/>
                <a:ea typeface="Arial Unicode MS" pitchFamily="34" charset="-128"/>
                <a:cs typeface="Arial Unicode MS" pitchFamily="34" charset="-128"/>
              </a:rPr>
              <a:t>qua đời</a:t>
            </a:r>
            <a:r>
              <a:rPr lang="vi-VN" altLang="en-US" sz="2400" dirty="0" smtClean="0">
                <a:solidFill>
                  <a:srgbClr val="0000FF"/>
                </a:solidFill>
                <a:latin typeface="Times New Roman" pitchFamily="18" charset="0"/>
                <a:ea typeface="Arial Unicode MS" pitchFamily="34" charset="-128"/>
                <a:cs typeface="Arial Unicode MS" pitchFamily="34" charset="-128"/>
              </a:rPr>
              <a:t>. Triều thần đã</a:t>
            </a:r>
            <a:r>
              <a:rPr lang="en-US" altLang="en-US" sz="2400" dirty="0" smtClean="0">
                <a:solidFill>
                  <a:srgbClr val="0000FF"/>
                </a:solidFill>
                <a:latin typeface="Times New Roman" pitchFamily="18" charset="0"/>
                <a:ea typeface="Arial Unicode MS" pitchFamily="34" charset="-128"/>
                <a:cs typeface="Arial Unicode MS" pitchFamily="34" charset="-128"/>
              </a:rPr>
              <a:t> </a:t>
            </a:r>
            <a:r>
              <a:rPr lang="en-US" altLang="en-US" sz="2400" dirty="0" err="1" smtClean="0">
                <a:solidFill>
                  <a:srgbClr val="0000FF"/>
                </a:solidFill>
                <a:latin typeface="Times New Roman" pitchFamily="18" charset="0"/>
                <a:ea typeface="Arial Unicode MS" pitchFamily="34" charset="-128"/>
                <a:cs typeface="Arial Unicode MS" pitchFamily="34" charset="-128"/>
              </a:rPr>
              <a:t>suy</a:t>
            </a:r>
            <a:r>
              <a:rPr lang="vi-VN" altLang="en-US" sz="2400" dirty="0" smtClean="0">
                <a:solidFill>
                  <a:srgbClr val="0000FF"/>
                </a:solidFill>
                <a:latin typeface="Times New Roman" pitchFamily="18" charset="0"/>
                <a:ea typeface="Arial Unicode MS" pitchFamily="34" charset="-128"/>
                <a:cs typeface="Arial Unicode MS" pitchFamily="34" charset="-128"/>
              </a:rPr>
              <a:t> tôn Lý Công Uẩn lên làm vua </a:t>
            </a:r>
            <a:r>
              <a:rPr lang="vi-VN" altLang="en-US" sz="2400" dirty="0" smtClean="0">
                <a:solidFill>
                  <a:srgbClr val="0000FF"/>
                </a:solidFill>
                <a:latin typeface="Times New Roman" pitchFamily="18" charset="0"/>
                <a:sym typeface="Wingdings 3" pitchFamily="18" charset="2"/>
              </a:rPr>
              <a:t></a:t>
            </a:r>
            <a:r>
              <a:rPr lang="en-US" altLang="en-US" sz="2400" dirty="0" smtClean="0">
                <a:solidFill>
                  <a:srgbClr val="0000FF"/>
                </a:solidFill>
                <a:latin typeface="Times New Roman" pitchFamily="18" charset="0"/>
                <a:sym typeface="Wingdings 3" pitchFamily="18" charset="2"/>
              </a:rPr>
              <a:t> </a:t>
            </a:r>
            <a:r>
              <a:rPr lang="vi-VN" altLang="en-US" sz="2400" dirty="0" smtClean="0">
                <a:solidFill>
                  <a:srgbClr val="FF0000"/>
                </a:solidFill>
                <a:latin typeface="Times New Roman" pitchFamily="18" charset="0"/>
              </a:rPr>
              <a:t>Nhà Lý thành lập.</a:t>
            </a:r>
            <a:endParaRPr lang="en-US" altLang="en-US" sz="2400" dirty="0" smtClean="0">
              <a:solidFill>
                <a:srgbClr val="FF0000"/>
              </a:solidFill>
              <a:latin typeface="Times New Roman" pitchFamily="18" charset="0"/>
            </a:endParaRP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10" name="Text Box 10"/>
          <p:cNvSpPr txBox="1">
            <a:spLocks noChangeArrowheads="1"/>
          </p:cNvSpPr>
          <p:nvPr/>
        </p:nvSpPr>
        <p:spPr bwMode="auto">
          <a:xfrm>
            <a:off x="0" y="2000246"/>
            <a:ext cx="8786842" cy="91440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FF"/>
                </a:solidFill>
                <a:latin typeface="Times New Roman" pitchFamily="18" charset="0"/>
                <a:ea typeface="Arial Unicode MS" pitchFamily="34" charset="-128"/>
                <a:cs typeface="Arial Unicode MS" pitchFamily="34" charset="-128"/>
              </a:rPr>
              <a:t>- Năm 1010, Lý Công Uẩn đặt niên hiệu là </a:t>
            </a:r>
            <a:r>
              <a:rPr lang="vi-VN" sz="2400" dirty="0">
                <a:solidFill>
                  <a:srgbClr val="FF0000"/>
                </a:solidFill>
                <a:latin typeface="Times New Roman" pitchFamily="18" charset="0"/>
                <a:ea typeface="Arial Unicode MS" pitchFamily="34" charset="-128"/>
                <a:cs typeface="Arial Unicode MS" pitchFamily="34" charset="-128"/>
              </a:rPr>
              <a:t>Thuận Thiên</a:t>
            </a:r>
            <a:r>
              <a:rPr lang="vi-VN" sz="2400" dirty="0">
                <a:solidFill>
                  <a:srgbClr val="0000FF"/>
                </a:solidFill>
                <a:latin typeface="Times New Roman" pitchFamily="18" charset="0"/>
                <a:ea typeface="Arial Unicode MS" pitchFamily="34" charset="-128"/>
                <a:cs typeface="Arial Unicode MS" pitchFamily="34" charset="-128"/>
              </a:rPr>
              <a:t>, dời đô </a:t>
            </a:r>
            <a:r>
              <a:rPr lang="en-US" sz="2400" dirty="0" err="1" smtClean="0">
                <a:solidFill>
                  <a:srgbClr val="0000FF"/>
                </a:solidFill>
                <a:latin typeface="Times New Roman" pitchFamily="18" charset="0"/>
                <a:ea typeface="Arial Unicode MS" pitchFamily="34" charset="-128"/>
                <a:cs typeface="Arial Unicode MS" pitchFamily="34" charset="-128"/>
              </a:rPr>
              <a:t>từ</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Hoa</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Lư</a:t>
            </a:r>
            <a:r>
              <a:rPr lang="en-US" sz="2400" dirty="0" smtClean="0">
                <a:solidFill>
                  <a:srgbClr val="0000FF"/>
                </a:solidFill>
                <a:latin typeface="Times New Roman" pitchFamily="18" charset="0"/>
                <a:ea typeface="Arial Unicode MS" pitchFamily="34" charset="-128"/>
                <a:cs typeface="Arial Unicode MS" pitchFamily="34" charset="-128"/>
              </a:rPr>
              <a:t> </a:t>
            </a:r>
            <a:r>
              <a:rPr lang="vi-VN" sz="2400" dirty="0" smtClean="0">
                <a:solidFill>
                  <a:srgbClr val="0000FF"/>
                </a:solidFill>
                <a:latin typeface="Times New Roman" pitchFamily="18" charset="0"/>
                <a:ea typeface="Arial Unicode MS" pitchFamily="34" charset="-128"/>
                <a:cs typeface="Arial Unicode MS" pitchFamily="34" charset="-128"/>
              </a:rPr>
              <a:t>về </a:t>
            </a:r>
            <a:r>
              <a:rPr lang="vi-VN" sz="2400" dirty="0">
                <a:solidFill>
                  <a:srgbClr val="0000FF"/>
                </a:solidFill>
                <a:latin typeface="Times New Roman" pitchFamily="18" charset="0"/>
                <a:ea typeface="Arial Unicode MS" pitchFamily="34" charset="-128"/>
                <a:cs typeface="Arial Unicode MS" pitchFamily="34" charset="-128"/>
              </a:rPr>
              <a:t>Đại La, đổi tên là </a:t>
            </a:r>
            <a:r>
              <a:rPr lang="vi-VN" sz="2400" dirty="0">
                <a:solidFill>
                  <a:srgbClr val="FF0000"/>
                </a:solidFill>
                <a:latin typeface="Times New Roman" pitchFamily="18" charset="0"/>
                <a:ea typeface="Arial Unicode MS" pitchFamily="34" charset="-128"/>
                <a:cs typeface="Arial Unicode MS" pitchFamily="34" charset="-128"/>
              </a:rPr>
              <a:t>Thăng Long</a:t>
            </a:r>
            <a:r>
              <a:rPr lang="vi-VN" sz="2400" dirty="0">
                <a:solidFill>
                  <a:srgbClr val="0000FF"/>
                </a:solidFill>
                <a:latin typeface="Times New Roman" pitchFamily="18" charset="0"/>
                <a:ea typeface="Arial Unicode MS" pitchFamily="34" charset="-128"/>
                <a:cs typeface="Arial Unicode MS" pitchFamily="34" charset="-128"/>
              </a:rPr>
              <a:t>.</a:t>
            </a:r>
          </a:p>
        </p:txBody>
      </p:sp>
      <p:sp>
        <p:nvSpPr>
          <p:cNvPr id="7" name="Rectangle 6"/>
          <p:cNvSpPr>
            <a:spLocks noChangeArrowheads="1"/>
          </p:cNvSpPr>
          <p:nvPr/>
        </p:nvSpPr>
        <p:spPr bwMode="auto">
          <a:xfrm>
            <a:off x="0" y="0"/>
            <a:ext cx="9540552" cy="483518"/>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additive="repl">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 y="0"/>
            <a:ext cx="8991600" cy="5029200"/>
          </a:xfrm>
          <a:prstGeom prst="rect">
            <a:avLst/>
          </a:prstGeom>
          <a:noFill/>
          <a:ln w="9525">
            <a:noFill/>
            <a:miter lim="800000"/>
            <a:headEnd/>
            <a:tailEnd/>
          </a:ln>
        </p:spPr>
      </p:pic>
      <p:sp>
        <p:nvSpPr>
          <p:cNvPr id="8195" name="Oval 3"/>
          <p:cNvSpPr>
            <a:spLocks noChangeArrowheads="1"/>
          </p:cNvSpPr>
          <p:nvPr/>
        </p:nvSpPr>
        <p:spPr bwMode="auto">
          <a:xfrm>
            <a:off x="5638800" y="2343150"/>
            <a:ext cx="228600" cy="228600"/>
          </a:xfrm>
          <a:prstGeom prst="ellipse">
            <a:avLst/>
          </a:prstGeom>
          <a:solidFill>
            <a:srgbClr val="F73021"/>
          </a:solidFill>
          <a:ln w="9525">
            <a:solidFill>
              <a:srgbClr val="F73021"/>
            </a:solidFill>
            <a:round/>
            <a:headEnd/>
            <a:tailEnd/>
          </a:ln>
        </p:spPr>
        <p:txBody>
          <a:bodyPr wrap="none" anchor="ctr"/>
          <a:lstStyle/>
          <a:p>
            <a:endParaRPr lang="en-US">
              <a:latin typeface="Calibri" pitchFamily="34" charset="0"/>
            </a:endParaRPr>
          </a:p>
        </p:txBody>
      </p:sp>
      <p:sp>
        <p:nvSpPr>
          <p:cNvPr id="8196" name="Oval 4"/>
          <p:cNvSpPr>
            <a:spLocks noChangeArrowheads="1"/>
          </p:cNvSpPr>
          <p:nvPr/>
        </p:nvSpPr>
        <p:spPr bwMode="auto">
          <a:xfrm>
            <a:off x="5715000" y="3257550"/>
            <a:ext cx="228600" cy="228600"/>
          </a:xfrm>
          <a:prstGeom prst="ellipse">
            <a:avLst/>
          </a:prstGeom>
          <a:solidFill>
            <a:srgbClr val="F73021"/>
          </a:solidFill>
          <a:ln w="9525">
            <a:solidFill>
              <a:srgbClr val="F73021"/>
            </a:solidFill>
            <a:round/>
            <a:headEnd/>
            <a:tailEnd/>
          </a:ln>
        </p:spPr>
        <p:txBody>
          <a:bodyPr wrap="none" anchor="ctr"/>
          <a:lstStyle/>
          <a:p>
            <a:endParaRPr lang="en-US">
              <a:latin typeface="Calibri" pitchFamily="34" charset="0"/>
            </a:endParaRPr>
          </a:p>
        </p:txBody>
      </p:sp>
      <p:sp>
        <p:nvSpPr>
          <p:cNvPr id="8197" name="Rectangle 5"/>
          <p:cNvSpPr>
            <a:spLocks noChangeArrowheads="1"/>
          </p:cNvSpPr>
          <p:nvPr/>
        </p:nvSpPr>
        <p:spPr bwMode="auto">
          <a:xfrm>
            <a:off x="4876800" y="2400300"/>
            <a:ext cx="762000" cy="171450"/>
          </a:xfrm>
          <a:prstGeom prst="rect">
            <a:avLst/>
          </a:prstGeom>
          <a:noFill/>
          <a:ln w="9525">
            <a:noFill/>
            <a:miter lim="800000"/>
            <a:headEnd/>
            <a:tailEnd/>
          </a:ln>
        </p:spPr>
        <p:txBody>
          <a:bodyPr wrap="none" anchor="ctr"/>
          <a:lstStyle/>
          <a:p>
            <a:pPr algn="ctr"/>
            <a:r>
              <a:rPr lang="en-US" altLang="en-US" b="1"/>
              <a:t>ĐẠI LA</a:t>
            </a:r>
          </a:p>
        </p:txBody>
      </p:sp>
      <p:sp>
        <p:nvSpPr>
          <p:cNvPr id="8198" name="Rectangle 6"/>
          <p:cNvSpPr>
            <a:spLocks noChangeArrowheads="1"/>
          </p:cNvSpPr>
          <p:nvPr/>
        </p:nvSpPr>
        <p:spPr bwMode="auto">
          <a:xfrm>
            <a:off x="4953000" y="3314700"/>
            <a:ext cx="762000" cy="171450"/>
          </a:xfrm>
          <a:prstGeom prst="rect">
            <a:avLst/>
          </a:prstGeom>
          <a:noFill/>
          <a:ln w="9525">
            <a:noFill/>
            <a:miter lim="800000"/>
            <a:headEnd/>
            <a:tailEnd/>
          </a:ln>
        </p:spPr>
        <p:txBody>
          <a:bodyPr wrap="none" anchor="ctr"/>
          <a:lstStyle/>
          <a:p>
            <a:pPr algn="ctr"/>
            <a:r>
              <a:rPr lang="en-US" altLang="en-US" b="1"/>
              <a:t>HOA LƯ</a:t>
            </a:r>
          </a:p>
        </p:txBody>
      </p:sp>
      <p:sp>
        <p:nvSpPr>
          <p:cNvPr id="80903" name="AutoShape 7"/>
          <p:cNvSpPr>
            <a:spLocks noChangeArrowheads="1"/>
          </p:cNvSpPr>
          <p:nvPr/>
        </p:nvSpPr>
        <p:spPr bwMode="auto">
          <a:xfrm>
            <a:off x="5715000" y="2514600"/>
            <a:ext cx="152400" cy="742950"/>
          </a:xfrm>
          <a:prstGeom prst="upArrow">
            <a:avLst>
              <a:gd name="adj1" fmla="val 50000"/>
              <a:gd name="adj2" fmla="val 162500"/>
            </a:avLst>
          </a:prstGeom>
          <a:solidFill>
            <a:srgbClr val="E41C39"/>
          </a:solidFill>
          <a:ln w="9525">
            <a:solidFill>
              <a:srgbClr val="E41C39"/>
            </a:solidFill>
            <a:miter lim="800000"/>
            <a:headEnd/>
            <a:tailEnd/>
          </a:ln>
        </p:spPr>
        <p:txBody>
          <a:bodyPr wrap="none" anchor="ctr"/>
          <a:lstStyle/>
          <a:p>
            <a:endParaRPr lang="en-US">
              <a:latin typeface="Calibri" pitchFamily="34" charset="0"/>
            </a:endParaRPr>
          </a:p>
        </p:txBody>
      </p:sp>
      <p:sp>
        <p:nvSpPr>
          <p:cNvPr id="80906" name="AutoShape 10"/>
          <p:cNvSpPr>
            <a:spLocks noChangeArrowheads="1"/>
          </p:cNvSpPr>
          <p:nvPr/>
        </p:nvSpPr>
        <p:spPr bwMode="auto">
          <a:xfrm>
            <a:off x="5562600" y="2286000"/>
            <a:ext cx="457200" cy="285750"/>
          </a:xfrm>
          <a:prstGeom prst="star5">
            <a:avLst/>
          </a:prstGeom>
          <a:solidFill>
            <a:srgbClr val="E41C39"/>
          </a:solidFill>
          <a:ln w="9525">
            <a:solidFill>
              <a:srgbClr val="E41C39"/>
            </a:solidFill>
            <a:miter lim="800000"/>
            <a:headEnd/>
            <a:tailEnd/>
          </a:ln>
          <a:effectLst/>
          <a:extLst/>
        </p:spPr>
        <p:txBody>
          <a:bodyPr wrap="none" anchor="ctr"/>
          <a:lstStyle/>
          <a:p>
            <a:pPr fontAlgn="auto">
              <a:spcBef>
                <a:spcPts val="0"/>
              </a:spcBef>
              <a:spcAft>
                <a:spcPts val="0"/>
              </a:spcAft>
              <a:defRPr/>
            </a:pPr>
            <a:endParaRPr lang="en-US">
              <a:latin typeface="+mn-lt"/>
            </a:endParaRPr>
          </a:p>
        </p:txBody>
      </p:sp>
      <p:sp>
        <p:nvSpPr>
          <p:cNvPr id="80907" name="Rectangle 11"/>
          <p:cNvSpPr>
            <a:spLocks noChangeArrowheads="1"/>
          </p:cNvSpPr>
          <p:nvPr/>
        </p:nvSpPr>
        <p:spPr bwMode="auto">
          <a:xfrm>
            <a:off x="5486400" y="2171700"/>
            <a:ext cx="1295400" cy="171450"/>
          </a:xfrm>
          <a:prstGeom prst="rect">
            <a:avLst/>
          </a:prstGeom>
          <a:noFill/>
          <a:ln w="9525">
            <a:noFill/>
            <a:miter lim="800000"/>
            <a:headEnd/>
            <a:tailEnd/>
          </a:ln>
        </p:spPr>
        <p:txBody>
          <a:bodyPr wrap="none" anchor="ctr"/>
          <a:lstStyle/>
          <a:p>
            <a:pPr algn="ctr"/>
            <a:r>
              <a:rPr lang="en-US" altLang="en-US" b="1">
                <a:solidFill>
                  <a:srgbClr val="E41C39"/>
                </a:solidFill>
              </a:rPr>
              <a:t>THĂNG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wipe(down)">
                                      <p:cBhvr>
                                        <p:cTn id="7" dur="500"/>
                                        <p:tgtEl>
                                          <p:spTgt spid="80903"/>
                                        </p:tgtEl>
                                      </p:cBhvr>
                                    </p:animEffect>
                                  </p:childTnLst>
                                </p:cTn>
                              </p:par>
                            </p:childTnLst>
                          </p:cTn>
                        </p:par>
                        <p:par>
                          <p:cTn id="8" fill="hold" nodeType="afterGroup">
                            <p:stCondLst>
                              <p:cond delay="500"/>
                            </p:stCondLst>
                            <p:childTnLst>
                              <p:par>
                                <p:cTn id="9" presetID="22" presetClass="entr" presetSubtype="4" fill="hold" nodeType="afterEffect">
                                  <p:stCondLst>
                                    <p:cond delay="1000"/>
                                  </p:stCondLst>
                                  <p:childTnLst>
                                    <p:set>
                                      <p:cBhvr>
                                        <p:cTn id="10" dur="1" fill="hold">
                                          <p:stCondLst>
                                            <p:cond delay="0"/>
                                          </p:stCondLst>
                                        </p:cTn>
                                        <p:tgtEl>
                                          <p:spTgt spid="80906"/>
                                        </p:tgtEl>
                                        <p:attrNameLst>
                                          <p:attrName>style.visibility</p:attrName>
                                        </p:attrNameLst>
                                      </p:cBhvr>
                                      <p:to>
                                        <p:strVal val="visible"/>
                                      </p:to>
                                    </p:set>
                                    <p:animEffect transition="in" filter="wipe(down)">
                                      <p:cBhvr>
                                        <p:cTn id="11" dur="500"/>
                                        <p:tgtEl>
                                          <p:spTgt spid="80906"/>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80907"/>
                                        </p:tgtEl>
                                        <p:attrNameLst>
                                          <p:attrName>style.visibility</p:attrName>
                                        </p:attrNameLst>
                                      </p:cBhvr>
                                      <p:to>
                                        <p:strVal val="visible"/>
                                      </p:to>
                                    </p:set>
                                    <p:animEffect transition="in" filter="box(in)">
                                      <p:cBhvr>
                                        <p:cTn id="14"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nimBg="1"/>
      <p:bldP spid="809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 y="696502"/>
            <a:ext cx="4633914" cy="4332698"/>
          </a:xfrm>
          <a:prstGeom prst="rect">
            <a:avLst/>
          </a:prstGeom>
          <a:noFill/>
          <a:ln w="9525">
            <a:noFill/>
            <a:miter lim="800000"/>
            <a:headEnd/>
            <a:tailEnd/>
          </a:ln>
        </p:spPr>
      </p:pic>
      <p:sp>
        <p:nvSpPr>
          <p:cNvPr id="7172" name="Oval 4"/>
          <p:cNvSpPr>
            <a:spLocks noChangeArrowheads="1"/>
          </p:cNvSpPr>
          <p:nvPr/>
        </p:nvSpPr>
        <p:spPr bwMode="auto">
          <a:xfrm>
            <a:off x="2928926" y="3375427"/>
            <a:ext cx="228600" cy="228600"/>
          </a:xfrm>
          <a:prstGeom prst="ellipse">
            <a:avLst/>
          </a:prstGeom>
          <a:solidFill>
            <a:srgbClr val="F73021"/>
          </a:solidFill>
          <a:ln w="9525">
            <a:solidFill>
              <a:srgbClr val="F73021"/>
            </a:solidFill>
            <a:round/>
            <a:headEnd/>
            <a:tailEnd/>
          </a:ln>
        </p:spPr>
        <p:txBody>
          <a:bodyPr wrap="none" anchor="ctr"/>
          <a:lstStyle/>
          <a:p>
            <a:endParaRPr lang="en-US">
              <a:latin typeface="Calibri" pitchFamily="34" charset="0"/>
            </a:endParaRPr>
          </a:p>
        </p:txBody>
      </p:sp>
      <p:sp>
        <p:nvSpPr>
          <p:cNvPr id="7174" name="Rectangle 6"/>
          <p:cNvSpPr>
            <a:spLocks noChangeArrowheads="1"/>
          </p:cNvSpPr>
          <p:nvPr/>
        </p:nvSpPr>
        <p:spPr bwMode="auto">
          <a:xfrm>
            <a:off x="2357422" y="3696898"/>
            <a:ext cx="981092" cy="253595"/>
          </a:xfrm>
          <a:prstGeom prst="rect">
            <a:avLst/>
          </a:prstGeom>
          <a:noFill/>
          <a:ln w="9525">
            <a:noFill/>
            <a:miter lim="800000"/>
            <a:headEnd/>
            <a:tailEnd/>
          </a:ln>
        </p:spPr>
        <p:txBody>
          <a:bodyPr wrap="none" anchor="ctr"/>
          <a:lstStyle/>
          <a:p>
            <a:pPr algn="ctr"/>
            <a:r>
              <a:rPr lang="en-US" altLang="en-US" sz="2400" b="1" dirty="0">
                <a:solidFill>
                  <a:srgbClr val="FF0000"/>
                </a:solidFill>
              </a:rPr>
              <a:t>HOA LƯ</a:t>
            </a:r>
          </a:p>
        </p:txBody>
      </p:sp>
      <p:sp>
        <p:nvSpPr>
          <p:cNvPr id="80903" name="AutoShape 7"/>
          <p:cNvSpPr>
            <a:spLocks noChangeArrowheads="1"/>
          </p:cNvSpPr>
          <p:nvPr/>
        </p:nvSpPr>
        <p:spPr bwMode="auto">
          <a:xfrm>
            <a:off x="2928926" y="2893221"/>
            <a:ext cx="214314" cy="535785"/>
          </a:xfrm>
          <a:prstGeom prst="upArrow">
            <a:avLst>
              <a:gd name="adj1" fmla="val 50000"/>
              <a:gd name="adj2" fmla="val 162500"/>
            </a:avLst>
          </a:prstGeom>
          <a:solidFill>
            <a:srgbClr val="E41C39"/>
          </a:solidFill>
          <a:ln w="9525">
            <a:solidFill>
              <a:srgbClr val="E41C39"/>
            </a:solidFill>
            <a:miter lim="800000"/>
            <a:headEnd/>
            <a:tailEnd/>
          </a:ln>
        </p:spPr>
        <p:txBody>
          <a:bodyPr wrap="none" anchor="ctr"/>
          <a:lstStyle/>
          <a:p>
            <a:endParaRPr lang="en-US">
              <a:latin typeface="Calibri" pitchFamily="34" charset="0"/>
            </a:endParaRPr>
          </a:p>
        </p:txBody>
      </p:sp>
      <p:sp>
        <p:nvSpPr>
          <p:cNvPr id="80906" name="AutoShape 10"/>
          <p:cNvSpPr>
            <a:spLocks noChangeArrowheads="1"/>
          </p:cNvSpPr>
          <p:nvPr/>
        </p:nvSpPr>
        <p:spPr bwMode="auto">
          <a:xfrm>
            <a:off x="2786050" y="2678907"/>
            <a:ext cx="457200" cy="285750"/>
          </a:xfrm>
          <a:prstGeom prst="star5">
            <a:avLst/>
          </a:prstGeom>
          <a:solidFill>
            <a:srgbClr val="E41C39"/>
          </a:solidFill>
          <a:ln w="9525">
            <a:solidFill>
              <a:srgbClr val="E41C39"/>
            </a:solidFill>
            <a:miter lim="800000"/>
            <a:headEnd/>
            <a:tailEnd/>
          </a:ln>
          <a:effectLst/>
          <a:extLst/>
        </p:spPr>
        <p:txBody>
          <a:bodyPr wrap="none" anchor="ctr"/>
          <a:lstStyle/>
          <a:p>
            <a:pPr fontAlgn="auto">
              <a:spcBef>
                <a:spcPts val="0"/>
              </a:spcBef>
              <a:spcAft>
                <a:spcPts val="0"/>
              </a:spcAft>
              <a:defRPr/>
            </a:pPr>
            <a:endParaRPr lang="en-US">
              <a:latin typeface="+mn-lt"/>
            </a:endParaRPr>
          </a:p>
        </p:txBody>
      </p:sp>
      <p:sp>
        <p:nvSpPr>
          <p:cNvPr id="80907" name="Rectangle 11"/>
          <p:cNvSpPr>
            <a:spLocks noChangeArrowheads="1"/>
          </p:cNvSpPr>
          <p:nvPr/>
        </p:nvSpPr>
        <p:spPr bwMode="auto">
          <a:xfrm>
            <a:off x="2438400" y="2571750"/>
            <a:ext cx="1295400" cy="171450"/>
          </a:xfrm>
          <a:prstGeom prst="rect">
            <a:avLst/>
          </a:prstGeom>
          <a:noFill/>
          <a:ln w="9525">
            <a:noFill/>
            <a:miter lim="800000"/>
            <a:headEnd/>
            <a:tailEnd/>
          </a:ln>
        </p:spPr>
        <p:txBody>
          <a:bodyPr wrap="none" anchor="ctr"/>
          <a:lstStyle/>
          <a:p>
            <a:pPr algn="ctr"/>
            <a:r>
              <a:rPr lang="en-US" altLang="en-US" sz="2400" b="1" dirty="0">
                <a:solidFill>
                  <a:srgbClr val="E41C39"/>
                </a:solidFill>
              </a:rPr>
              <a:t>THĂNG LONG</a:t>
            </a:r>
          </a:p>
        </p:txBody>
      </p:sp>
      <p:sp>
        <p:nvSpPr>
          <p:cNvPr id="8" name="Vertical Scroll 7"/>
          <p:cNvSpPr/>
          <p:nvPr/>
        </p:nvSpPr>
        <p:spPr>
          <a:xfrm>
            <a:off x="4071934" y="642924"/>
            <a:ext cx="5072066" cy="4500576"/>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solidFill>
                <a:srgbClr val="000000"/>
              </a:solidFill>
              <a:latin typeface="Times New Roman" pitchFamily="18" charset="0"/>
              <a:cs typeface="Times New Roman" pitchFamily="18" charset="0"/>
            </a:endParaRPr>
          </a:p>
          <a:p>
            <a:pPr algn="ctr"/>
            <a:r>
              <a:rPr lang="en-US" sz="2200" b="1" dirty="0" err="1" smtClean="0">
                <a:solidFill>
                  <a:srgbClr val="000000"/>
                </a:solidFill>
                <a:latin typeface="Times New Roman" pitchFamily="18" charset="0"/>
                <a:cs typeface="Times New Roman" pitchFamily="18" charset="0"/>
              </a:rPr>
              <a:t>Thành</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Đại</a:t>
            </a:r>
            <a:r>
              <a:rPr lang="en-US" sz="2200" b="1" dirty="0" smtClean="0">
                <a:solidFill>
                  <a:srgbClr val="000000"/>
                </a:solidFill>
                <a:latin typeface="Times New Roman" pitchFamily="18" charset="0"/>
                <a:cs typeface="Times New Roman" pitchFamily="18" charset="0"/>
              </a:rPr>
              <a:t> La ,</a:t>
            </a:r>
            <a:r>
              <a:rPr lang="en-US" sz="2200" b="1" dirty="0" err="1" smtClean="0">
                <a:solidFill>
                  <a:srgbClr val="000000"/>
                </a:solidFill>
                <a:latin typeface="Times New Roman" pitchFamily="18" charset="0"/>
                <a:cs typeface="Times New Roman" pitchFamily="18" charset="0"/>
              </a:rPr>
              <a:t>đô</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cũ</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của</a:t>
            </a:r>
            <a:r>
              <a:rPr lang="en-US" sz="2200" b="1" dirty="0" smtClean="0">
                <a:solidFill>
                  <a:srgbClr val="000000"/>
                </a:solidFill>
                <a:latin typeface="Times New Roman" pitchFamily="18" charset="0"/>
                <a:cs typeface="Times New Roman" pitchFamily="18" charset="0"/>
              </a:rPr>
              <a:t> Cao </a:t>
            </a:r>
            <a:r>
              <a:rPr lang="en-US" sz="2200" b="1" dirty="0" err="1" smtClean="0">
                <a:solidFill>
                  <a:srgbClr val="000000"/>
                </a:solidFill>
                <a:latin typeface="Times New Roman" pitchFamily="18" charset="0"/>
                <a:cs typeface="Times New Roman" pitchFamily="18" charset="0"/>
              </a:rPr>
              <a:t>Vương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tức</a:t>
            </a:r>
            <a:r>
              <a:rPr lang="en-US" sz="2200" b="1" dirty="0" smtClean="0">
                <a:solidFill>
                  <a:srgbClr val="000000"/>
                </a:solidFill>
                <a:latin typeface="Times New Roman" pitchFamily="18" charset="0"/>
                <a:cs typeface="Times New Roman" pitchFamily="18" charset="0"/>
              </a:rPr>
              <a:t> Cao </a:t>
            </a:r>
            <a:r>
              <a:rPr lang="en-US" sz="2200" b="1" dirty="0" err="1" smtClean="0">
                <a:solidFill>
                  <a:srgbClr val="000000"/>
                </a:solidFill>
                <a:latin typeface="Times New Roman" pitchFamily="18" charset="0"/>
                <a:cs typeface="Times New Roman" pitchFamily="18" charset="0"/>
              </a:rPr>
              <a:t>Biền</a:t>
            </a:r>
            <a:r>
              <a:rPr lang="en-US" sz="2200" b="1" dirty="0" smtClean="0">
                <a:solidFill>
                  <a:srgbClr val="000000"/>
                </a:solidFill>
                <a:latin typeface="Times New Roman" pitchFamily="18" charset="0"/>
                <a:cs typeface="Times New Roman" pitchFamily="18" charset="0"/>
              </a:rPr>
              <a:t>), ở </a:t>
            </a:r>
            <a:r>
              <a:rPr lang="en-US" sz="2200" b="1" dirty="0" err="1" smtClean="0">
                <a:solidFill>
                  <a:srgbClr val="000000"/>
                </a:solidFill>
                <a:latin typeface="Times New Roman" pitchFamily="18" charset="0"/>
                <a:cs typeface="Times New Roman" pitchFamily="18" charset="0"/>
              </a:rPr>
              <a:t>giữa</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khu</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vực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trời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đất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được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thế</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rồng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cuộn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hổ</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ngồi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chính</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giữa</a:t>
            </a:r>
            <a:r>
              <a:rPr lang="en-US" sz="2200" b="1" dirty="0" smtClean="0">
                <a:solidFill>
                  <a:srgbClr val="000000"/>
                </a:solidFill>
                <a:latin typeface="Times New Roman" pitchFamily="18" charset="0"/>
                <a:cs typeface="Times New Roman" pitchFamily="18" charset="0"/>
              </a:rPr>
              <a:t> Nam </a:t>
            </a:r>
            <a:r>
              <a:rPr lang="en-US" sz="2200" b="1" dirty="0" err="1" smtClean="0">
                <a:solidFill>
                  <a:srgbClr val="000000"/>
                </a:solidFill>
                <a:latin typeface="Times New Roman" pitchFamily="18" charset="0"/>
                <a:cs typeface="Times New Roman" pitchFamily="18" charset="0"/>
              </a:rPr>
              <a:t>Bắc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Đông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Tây</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tiện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nghi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núi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sông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sau</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trước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Vùng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này</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mặt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đất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rộng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mà</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bằng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phẳng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thế</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đất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cao</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mà</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sáng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sủa</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dân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cư</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không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khổ</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thấp</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trũng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tối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tăm</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muôn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vật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hết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sức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tươi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tốt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phồn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thịnh</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Xem</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khắp</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đất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Việt</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đó</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là</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nơi</a:t>
            </a:r>
            <a:r>
              <a:rPr lang="en-US" sz="22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thắng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địa</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thực</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là</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chỗ</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tụ</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hội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quan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yếu</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của</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bốn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phương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Đúng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là</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nơi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thượng</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đô</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kinh</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sư</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mãi</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muôn</a:t>
            </a:r>
            <a:r>
              <a:rPr lang="en-US" sz="2200" b="1" dirty="0" smtClean="0">
                <a:solidFill>
                  <a:srgbClr val="000000"/>
                </a:solidFill>
                <a:latin typeface="Times New Roman" pitchFamily="18" charset="0"/>
                <a:cs typeface="Times New Roman" pitchFamily="18" charset="0"/>
              </a:rPr>
              <a:t> </a:t>
            </a:r>
            <a:r>
              <a:rPr lang="en-US" sz="2200" b="1" dirty="0" err="1" smtClean="0">
                <a:solidFill>
                  <a:srgbClr val="000000"/>
                </a:solidFill>
                <a:latin typeface="Times New Roman" pitchFamily="18" charset="0"/>
                <a:cs typeface="Times New Roman" pitchFamily="18" charset="0"/>
              </a:rPr>
              <a:t>đời</a:t>
            </a:r>
            <a:r>
              <a:rPr lang="en-US" sz="2200" b="1" dirty="0" smtClean="0">
                <a:solidFill>
                  <a:srgbClr val="000000"/>
                </a:solidFill>
                <a:latin typeface="Times New Roman" pitchFamily="18" charset="0"/>
                <a:cs typeface="Times New Roman" pitchFamily="18" charset="0"/>
              </a:rPr>
              <a:t>.”</a:t>
            </a:r>
            <a:endParaRPr lang="en-US" sz="2200" dirty="0"/>
          </a:p>
        </p:txBody>
      </p:sp>
      <p:sp>
        <p:nvSpPr>
          <p:cNvPr id="9" name="Rectangle 6"/>
          <p:cNvSpPr>
            <a:spLocks noChangeArrowheads="1"/>
          </p:cNvSpPr>
          <p:nvPr/>
        </p:nvSpPr>
        <p:spPr bwMode="auto">
          <a:xfrm>
            <a:off x="-55970" y="0"/>
            <a:ext cx="9684568" cy="483518"/>
          </a:xfrm>
          <a:prstGeom prst="rect">
            <a:avLst/>
          </a:prstGeom>
          <a:noFill/>
          <a:ln w="9525">
            <a:noFill/>
            <a:miter lim="800000"/>
            <a:headEnd/>
            <a:tailEnd/>
          </a:ln>
        </p:spPr>
        <p:txBody>
          <a:bodyPr/>
          <a:lstStyle/>
          <a:p>
            <a:pPr marL="609600" indent="-609600">
              <a:spcBef>
                <a:spcPct val="20000"/>
              </a:spcBef>
            </a:pPr>
            <a:r>
              <a:rPr lang="en-US" sz="2300" b="1" dirty="0">
                <a:solidFill>
                  <a:srgbClr val="0070C0"/>
                </a:solidFill>
                <a:latin typeface="Times New Roman" pitchFamily="18" charset="0"/>
              </a:rPr>
              <a:t>BÀI 10: NHÀ LÝ ĐẨY MẠNH CÔNG CUỘC XÂY DỰNG </a:t>
            </a:r>
            <a:r>
              <a:rPr lang="en-US" sz="2300" b="1" dirty="0" smtClean="0">
                <a:solidFill>
                  <a:srgbClr val="0070C0"/>
                </a:solidFill>
                <a:latin typeface="Times New Roman" pitchFamily="18" charset="0"/>
              </a:rPr>
              <a:t>ĐẤT NƯỚC</a:t>
            </a:r>
            <a:endParaRPr lang="en-US" sz="2300" b="1" dirty="0">
              <a:solidFill>
                <a:srgbClr val="0070C0"/>
              </a:solidFill>
              <a:latin typeface="Times New Roman" pitchFamily="18" charset="0"/>
            </a:endParaRPr>
          </a:p>
        </p:txBody>
      </p:sp>
      <p:sp>
        <p:nvSpPr>
          <p:cNvPr id="10" name="TextBox 9"/>
          <p:cNvSpPr txBox="1"/>
          <p:nvPr/>
        </p:nvSpPr>
        <p:spPr>
          <a:xfrm>
            <a:off x="5500694" y="642924"/>
            <a:ext cx="3000396" cy="523220"/>
          </a:xfrm>
          <a:prstGeom prst="rect">
            <a:avLst/>
          </a:prstGeom>
          <a:noFill/>
        </p:spPr>
        <p:txBody>
          <a:bodyPr wrap="square" rtlCol="0">
            <a:spAutoFit/>
          </a:bodyPr>
          <a:lstStyle/>
          <a:p>
            <a:r>
              <a:rPr lang="en-US" sz="2800" b="1" i="1" dirty="0" smtClean="0">
                <a:solidFill>
                  <a:srgbClr val="FF0000"/>
                </a:solidFill>
              </a:rPr>
              <a:t>CHIẾU DỜI ĐÔ</a:t>
            </a:r>
            <a:endParaRPr lang="en-US" sz="2800" b="1" i="1" dirty="0">
              <a:solidFill>
                <a:srgbClr val="FF0000"/>
              </a:solidFill>
            </a:endParaRPr>
          </a:p>
        </p:txBody>
      </p:sp>
      <p:sp>
        <p:nvSpPr>
          <p:cNvPr id="11" name="AutoShape 6"/>
          <p:cNvSpPr>
            <a:spLocks noChangeArrowheads="1"/>
          </p:cNvSpPr>
          <p:nvPr/>
        </p:nvSpPr>
        <p:spPr bwMode="auto">
          <a:xfrm>
            <a:off x="4643438" y="1393023"/>
            <a:ext cx="4191000" cy="2628900"/>
          </a:xfrm>
          <a:prstGeom prst="cloudCallout">
            <a:avLst>
              <a:gd name="adj1" fmla="val -19394"/>
              <a:gd name="adj2" fmla="val 103625"/>
            </a:avLst>
          </a:prstGeom>
          <a:solidFill>
            <a:srgbClr val="FFFF00"/>
          </a:solidFill>
          <a:ln w="9525">
            <a:solidFill>
              <a:srgbClr val="FF0000"/>
            </a:solidFill>
            <a:round/>
            <a:headEnd/>
            <a:tailEnd/>
          </a:ln>
        </p:spPr>
        <p:txBody>
          <a:bodyPr/>
          <a:lstStyle/>
          <a:p>
            <a:pPr algn="ctr" eaLnBrk="0" hangingPunct="0"/>
            <a:r>
              <a:rPr lang="en-US" sz="2800" b="1" dirty="0" err="1">
                <a:solidFill>
                  <a:srgbClr val="002060"/>
                </a:solidFill>
                <a:latin typeface="Times New Roman" pitchFamily="18" charset="0"/>
              </a:rPr>
              <a:t>Vì</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sao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Lý</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Công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Uẩn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quyết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định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dời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đô</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về</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Đại</a:t>
            </a:r>
            <a:r>
              <a:rPr lang="en-US" sz="2800" b="1" dirty="0">
                <a:solidFill>
                  <a:srgbClr val="002060"/>
                </a:solidFill>
                <a:latin typeface="Times New Roman" pitchFamily="18" charset="0"/>
              </a:rPr>
              <a:t> La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đổi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thành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Thăng</a:t>
            </a:r>
            <a:r>
              <a:rPr lang="en-US" sz="2800" b="1" dirty="0">
                <a:solidFill>
                  <a:srgbClr val="002060"/>
                </a:solidFill>
                <a:latin typeface="Times New Roman" pitchFamily="18" charset="0"/>
              </a:rPr>
              <a:t>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Rot="1" noChangeArrowheads="1"/>
          </p:cNvSpPr>
          <p:nvPr/>
        </p:nvSpPr>
        <p:spPr bwMode="auto">
          <a:xfrm>
            <a:off x="0" y="642924"/>
            <a:ext cx="9144000" cy="342900"/>
          </a:xfrm>
          <a:prstGeom prst="rect">
            <a:avLst/>
          </a:prstGeom>
          <a:noFill/>
          <a:ln w="9525">
            <a:noFill/>
            <a:miter lim="800000"/>
            <a:headEnd/>
            <a:tailEnd/>
          </a:ln>
        </p:spPr>
        <p:txBody>
          <a:bodyPr anchor="ctr"/>
          <a:lstStyle/>
          <a:p>
            <a:r>
              <a:rPr lang="en-US" sz="2800" b="1">
                <a:solidFill>
                  <a:srgbClr val="FF0000"/>
                </a:solidFill>
                <a:latin typeface="Times New Roman" pitchFamily="18" charset="0"/>
              </a:rPr>
              <a:t>1.</a:t>
            </a:r>
            <a:r>
              <a:rPr lang="en-US" sz="2800" b="1" u="sng">
                <a:solidFill>
                  <a:srgbClr val="FF0000"/>
                </a:solidFill>
                <a:latin typeface="Times New Roman" pitchFamily="18" charset="0"/>
              </a:rPr>
              <a:t> </a:t>
            </a:r>
            <a:r>
              <a:rPr lang="en-US" sz="2800" b="1" u="sng" err="1">
                <a:solidFill>
                  <a:srgbClr val="FF0000"/>
                </a:solidFill>
                <a:latin typeface="Times New Roman" pitchFamily="18" charset="0"/>
              </a:rPr>
              <a:t>Sự</a:t>
            </a:r>
            <a:r>
              <a:rPr lang="en-US" sz="2800" b="1" u="sng">
                <a:solidFill>
                  <a:srgbClr val="FF0000"/>
                </a:solidFill>
                <a:latin typeface="Times New Roman" pitchFamily="18" charset="0"/>
              </a:rPr>
              <a:t> </a:t>
            </a:r>
            <a:r>
              <a:rPr lang="en-US" sz="2800" b="1" u="sng" err="1">
                <a:solidFill>
                  <a:srgbClr val="FF0000"/>
                </a:solidFill>
                <a:latin typeface="Times New Roman" pitchFamily="18" charset="0"/>
              </a:rPr>
              <a:t>thành</a:t>
            </a:r>
            <a:r>
              <a:rPr lang="en-US" sz="2800" b="1" u="sng">
                <a:solidFill>
                  <a:srgbClr val="FF0000"/>
                </a:solidFill>
                <a:latin typeface="Times New Roman" pitchFamily="18" charset="0"/>
              </a:rPr>
              <a:t> </a:t>
            </a:r>
            <a:r>
              <a:rPr lang="en-US" sz="2800" b="1" u="sng" err="1">
                <a:solidFill>
                  <a:srgbClr val="FF0000"/>
                </a:solidFill>
                <a:latin typeface="Times New Roman" pitchFamily="18" charset="0"/>
              </a:rPr>
              <a:t>lập</a:t>
            </a:r>
            <a:r>
              <a:rPr lang="en-US" sz="2800" b="1" u="sng">
                <a:solidFill>
                  <a:srgbClr val="FF0000"/>
                </a:solidFill>
                <a:latin typeface="Times New Roman" pitchFamily="18" charset="0"/>
              </a:rPr>
              <a:t> </a:t>
            </a:r>
            <a:r>
              <a:rPr lang="en-US" sz="2800" b="1" u="sng" err="1">
                <a:solidFill>
                  <a:srgbClr val="FF0000"/>
                </a:solidFill>
                <a:latin typeface="Times New Roman" pitchFamily="18" charset="0"/>
              </a:rPr>
              <a:t>nhà</a:t>
            </a:r>
            <a:r>
              <a:rPr lang="en-US" sz="2800" b="1" u="sng">
                <a:solidFill>
                  <a:srgbClr val="FF0000"/>
                </a:solidFill>
                <a:latin typeface="Times New Roman" pitchFamily="18" charset="0"/>
              </a:rPr>
              <a:t> </a:t>
            </a:r>
            <a:r>
              <a:rPr lang="en-US" sz="2800" b="1" u="sng" err="1">
                <a:solidFill>
                  <a:srgbClr val="FF0000"/>
                </a:solidFill>
                <a:latin typeface="Times New Roman" pitchFamily="18" charset="0"/>
              </a:rPr>
              <a:t>Lý</a:t>
            </a:r>
            <a:endParaRPr lang="en-US" sz="2800" b="1" u="sng">
              <a:solidFill>
                <a:srgbClr val="FF0000"/>
              </a:solidFill>
              <a:latin typeface="Times New Roman" pitchFamily="18" charset="0"/>
            </a:endParaRPr>
          </a:p>
        </p:txBody>
      </p:sp>
      <p:sp>
        <p:nvSpPr>
          <p:cNvPr id="9222" name="Rectangle 6"/>
          <p:cNvSpPr>
            <a:spLocks noChangeArrowheads="1"/>
          </p:cNvSpPr>
          <p:nvPr/>
        </p:nvSpPr>
        <p:spPr bwMode="auto">
          <a:xfrm>
            <a:off x="0" y="0"/>
            <a:ext cx="9252520" cy="642924"/>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
        <p:nvSpPr>
          <p:cNvPr id="5121" name="Rectangle 1"/>
          <p:cNvSpPr>
            <a:spLocks noChangeArrowheads="1"/>
          </p:cNvSpPr>
          <p:nvPr/>
        </p:nvSpPr>
        <p:spPr bwMode="auto">
          <a:xfrm>
            <a:off x="0" y="1000114"/>
            <a:ext cx="8358214" cy="759311"/>
          </a:xfrm>
          <a:prstGeom prst="rect">
            <a:avLst/>
          </a:prstGeom>
          <a:noFill/>
          <a:ln w="9525">
            <a:noFill/>
            <a:miter lim="800000"/>
            <a:headEnd/>
            <a:tailEnd/>
          </a:ln>
        </p:spPr>
        <p:txBody>
          <a:bodyPr wrap="square" lIns="90000" tIns="46800" rIns="90000" bIns="46800">
            <a:spAutoFit/>
          </a:bodyPr>
          <a:lstStyle/>
          <a:p>
            <a:pPr algn="just">
              <a:lnSpc>
                <a:spcPct val="90000"/>
              </a:lnSpc>
              <a:spcBef>
                <a:spcPts val="150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2400" dirty="0" smtClean="0">
                <a:solidFill>
                  <a:srgbClr val="0000FF"/>
                </a:solidFill>
                <a:latin typeface="Times New Roman" pitchFamily="18" charset="0"/>
                <a:ea typeface="Arial Unicode MS" pitchFamily="34" charset="-128"/>
                <a:cs typeface="Arial Unicode MS" pitchFamily="34" charset="-128"/>
              </a:rPr>
              <a:t>Năm 1009 Lê Long Đ</a:t>
            </a:r>
            <a:r>
              <a:rPr lang="en-US" altLang="en-US" sz="2400" dirty="0" smtClean="0">
                <a:solidFill>
                  <a:srgbClr val="0000FF"/>
                </a:solidFill>
                <a:latin typeface="Times New Roman" pitchFamily="18" charset="0"/>
                <a:ea typeface="Arial Unicode MS" pitchFamily="34" charset="-128"/>
                <a:cs typeface="Arial Unicode MS" pitchFamily="34" charset="-128"/>
              </a:rPr>
              <a:t>ĩ</a:t>
            </a:r>
            <a:r>
              <a:rPr lang="vi-VN" altLang="en-US" sz="2400" dirty="0" smtClean="0">
                <a:solidFill>
                  <a:srgbClr val="0000FF"/>
                </a:solidFill>
                <a:latin typeface="Times New Roman" pitchFamily="18" charset="0"/>
                <a:ea typeface="Arial Unicode MS" pitchFamily="34" charset="-128"/>
                <a:cs typeface="Arial Unicode MS" pitchFamily="34" charset="-128"/>
              </a:rPr>
              <a:t>nh  </a:t>
            </a:r>
            <a:r>
              <a:rPr lang="vi-VN" altLang="en-US" sz="2400" dirty="0">
                <a:solidFill>
                  <a:srgbClr val="0000FF"/>
                </a:solidFill>
                <a:latin typeface="Times New Roman" pitchFamily="18" charset="0"/>
                <a:ea typeface="Arial Unicode MS" pitchFamily="34" charset="-128"/>
                <a:cs typeface="Arial Unicode MS" pitchFamily="34" charset="-128"/>
              </a:rPr>
              <a:t>qua đời</a:t>
            </a:r>
            <a:r>
              <a:rPr lang="vi-VN" altLang="en-US" sz="2400" dirty="0" smtClean="0">
                <a:solidFill>
                  <a:srgbClr val="0000FF"/>
                </a:solidFill>
                <a:latin typeface="Times New Roman" pitchFamily="18" charset="0"/>
                <a:ea typeface="Arial Unicode MS" pitchFamily="34" charset="-128"/>
                <a:cs typeface="Arial Unicode MS" pitchFamily="34" charset="-128"/>
              </a:rPr>
              <a:t>. Triều thần đã</a:t>
            </a:r>
            <a:r>
              <a:rPr lang="en-US" altLang="en-US" sz="2400" dirty="0" smtClean="0">
                <a:solidFill>
                  <a:srgbClr val="0000FF"/>
                </a:solidFill>
                <a:latin typeface="Times New Roman" pitchFamily="18" charset="0"/>
                <a:ea typeface="Arial Unicode MS" pitchFamily="34" charset="-128"/>
                <a:cs typeface="Arial Unicode MS" pitchFamily="34" charset="-128"/>
              </a:rPr>
              <a:t> </a:t>
            </a:r>
            <a:r>
              <a:rPr lang="en-US" altLang="en-US" sz="2400" dirty="0" err="1" smtClean="0">
                <a:solidFill>
                  <a:srgbClr val="0000FF"/>
                </a:solidFill>
                <a:latin typeface="Times New Roman" pitchFamily="18" charset="0"/>
                <a:ea typeface="Arial Unicode MS" pitchFamily="34" charset="-128"/>
                <a:cs typeface="Arial Unicode MS" pitchFamily="34" charset="-128"/>
              </a:rPr>
              <a:t>suy</a:t>
            </a:r>
            <a:r>
              <a:rPr lang="vi-VN" altLang="en-US" sz="2400" dirty="0" smtClean="0">
                <a:solidFill>
                  <a:srgbClr val="0000FF"/>
                </a:solidFill>
                <a:latin typeface="Times New Roman" pitchFamily="18" charset="0"/>
                <a:ea typeface="Arial Unicode MS" pitchFamily="34" charset="-128"/>
                <a:cs typeface="Arial Unicode MS" pitchFamily="34" charset="-128"/>
              </a:rPr>
              <a:t> tôn Lý Công Uẩn lên làm vua </a:t>
            </a:r>
            <a:r>
              <a:rPr lang="vi-VN" altLang="en-US" sz="2400" dirty="0" smtClean="0">
                <a:solidFill>
                  <a:srgbClr val="0000FF"/>
                </a:solidFill>
                <a:latin typeface="Times New Roman" pitchFamily="18" charset="0"/>
                <a:sym typeface="Wingdings 3" pitchFamily="18" charset="2"/>
              </a:rPr>
              <a:t></a:t>
            </a:r>
            <a:r>
              <a:rPr lang="en-US" altLang="en-US" sz="2400" dirty="0" smtClean="0">
                <a:solidFill>
                  <a:srgbClr val="0000FF"/>
                </a:solidFill>
                <a:latin typeface="Times New Roman" pitchFamily="18" charset="0"/>
                <a:sym typeface="Wingdings 3" pitchFamily="18" charset="2"/>
              </a:rPr>
              <a:t> </a:t>
            </a:r>
            <a:r>
              <a:rPr lang="vi-VN" altLang="en-US" sz="2400" dirty="0" smtClean="0">
                <a:solidFill>
                  <a:srgbClr val="0000FF"/>
                </a:solidFill>
                <a:latin typeface="Times New Roman" pitchFamily="18" charset="0"/>
              </a:rPr>
              <a:t>Nhà Lý thành lập.</a:t>
            </a:r>
            <a:endParaRPr lang="en-US" altLang="en-US" sz="2400" dirty="0" smtClean="0">
              <a:solidFill>
                <a:srgbClr val="0000FF"/>
              </a:solidFill>
              <a:latin typeface="Times New Roman" pitchFamily="18" charset="0"/>
            </a:endParaRP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10" name="Text Box 10"/>
          <p:cNvSpPr txBox="1">
            <a:spLocks noChangeArrowheads="1"/>
          </p:cNvSpPr>
          <p:nvPr/>
        </p:nvSpPr>
        <p:spPr bwMode="auto">
          <a:xfrm>
            <a:off x="0" y="1553759"/>
            <a:ext cx="8786842" cy="91440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rgbClr val="0000FF"/>
                </a:solidFill>
                <a:latin typeface="Times New Roman" pitchFamily="18" charset="0"/>
                <a:ea typeface="Arial Unicode MS" pitchFamily="34" charset="-128"/>
                <a:cs typeface="Arial Unicode MS" pitchFamily="34" charset="-128"/>
              </a:rPr>
              <a:t>- Năm 1010, Lý Công Uẩn đặt niên hiệu là Thuận Thiên, dời đô </a:t>
            </a:r>
            <a:r>
              <a:rPr lang="en-US" sz="2400" dirty="0" err="1" smtClean="0">
                <a:solidFill>
                  <a:srgbClr val="0000FF"/>
                </a:solidFill>
                <a:latin typeface="Times New Roman" pitchFamily="18" charset="0"/>
                <a:ea typeface="Arial Unicode MS" pitchFamily="34" charset="-128"/>
                <a:cs typeface="Arial Unicode MS" pitchFamily="34" charset="-128"/>
              </a:rPr>
              <a:t>từ</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Hoa</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Lư</a:t>
            </a:r>
            <a:r>
              <a:rPr lang="en-US" sz="2400" dirty="0" smtClean="0">
                <a:solidFill>
                  <a:srgbClr val="0000FF"/>
                </a:solidFill>
                <a:latin typeface="Times New Roman" pitchFamily="18" charset="0"/>
                <a:ea typeface="Arial Unicode MS" pitchFamily="34" charset="-128"/>
                <a:cs typeface="Arial Unicode MS" pitchFamily="34" charset="-128"/>
              </a:rPr>
              <a:t> </a:t>
            </a:r>
            <a:r>
              <a:rPr lang="vi-VN" sz="2400" dirty="0" smtClean="0">
                <a:solidFill>
                  <a:srgbClr val="0000FF"/>
                </a:solidFill>
                <a:latin typeface="Times New Roman" pitchFamily="18" charset="0"/>
                <a:ea typeface="Arial Unicode MS" pitchFamily="34" charset="-128"/>
                <a:cs typeface="Arial Unicode MS" pitchFamily="34" charset="-128"/>
              </a:rPr>
              <a:t>về </a:t>
            </a:r>
            <a:r>
              <a:rPr lang="vi-VN" sz="2400" dirty="0">
                <a:solidFill>
                  <a:srgbClr val="0000FF"/>
                </a:solidFill>
                <a:latin typeface="Times New Roman" pitchFamily="18" charset="0"/>
                <a:ea typeface="Arial Unicode MS" pitchFamily="34" charset="-128"/>
                <a:cs typeface="Arial Unicode MS" pitchFamily="34" charset="-128"/>
              </a:rPr>
              <a:t>Đại La, đổi tên là Thăng Long.</a:t>
            </a:r>
          </a:p>
        </p:txBody>
      </p:sp>
      <p:sp>
        <p:nvSpPr>
          <p:cNvPr id="7" name="AutoShape 11"/>
          <p:cNvSpPr>
            <a:spLocks noChangeArrowheads="1"/>
          </p:cNvSpPr>
          <p:nvPr/>
        </p:nvSpPr>
        <p:spPr bwMode="auto">
          <a:xfrm>
            <a:off x="4572000" y="1982387"/>
            <a:ext cx="4191000" cy="2628900"/>
          </a:xfrm>
          <a:prstGeom prst="cloudCallout">
            <a:avLst>
              <a:gd name="adj1" fmla="val -37310"/>
              <a:gd name="adj2" fmla="val 106838"/>
            </a:avLst>
          </a:prstGeom>
          <a:solidFill>
            <a:srgbClr val="FFFF00"/>
          </a:solidFill>
          <a:ln w="9525">
            <a:solidFill>
              <a:srgbClr val="FF0000"/>
            </a:solidFill>
            <a:round/>
            <a:headEnd/>
            <a:tailEnd/>
          </a:ln>
        </p:spPr>
        <p:txBody>
          <a:bodyPr/>
          <a:lstStyle/>
          <a:p>
            <a:pPr algn="ctr" eaLnBrk="0" hangingPunct="0"/>
            <a:r>
              <a:rPr lang="en-US" sz="2800" b="1" dirty="0" err="1">
                <a:latin typeface="Times New Roman" pitchFamily="18" charset="0"/>
              </a:rPr>
              <a:t>Việc</a:t>
            </a:r>
            <a:r>
              <a:rPr lang="en-US" sz="2800" b="1" dirty="0">
                <a:latin typeface="Times New Roman" pitchFamily="18" charset="0"/>
              </a:rPr>
              <a:t> </a:t>
            </a:r>
            <a:r>
              <a:rPr lang="en-US" sz="2800" b="1" dirty="0" err="1">
                <a:latin typeface="Times New Roman" pitchFamily="18" charset="0"/>
              </a:rPr>
              <a:t>dời</a:t>
            </a:r>
            <a:r>
              <a:rPr lang="en-US" sz="2800" b="1" dirty="0">
                <a:latin typeface="Times New Roman" pitchFamily="18" charset="0"/>
              </a:rPr>
              <a:t> </a:t>
            </a:r>
            <a:r>
              <a:rPr lang="en-US" sz="2800" b="1" dirty="0" err="1">
                <a:latin typeface="Times New Roman" pitchFamily="18" charset="0"/>
              </a:rPr>
              <a:t>đô</a:t>
            </a:r>
            <a:r>
              <a:rPr lang="en-US" sz="2800" b="1" dirty="0">
                <a:latin typeface="Times New Roman" pitchFamily="18" charset="0"/>
              </a:rPr>
              <a:t> </a:t>
            </a:r>
            <a:r>
              <a:rPr lang="en-US" sz="2800" b="1" dirty="0" err="1">
                <a:latin typeface="Times New Roman" pitchFamily="18" charset="0"/>
              </a:rPr>
              <a:t>về</a:t>
            </a:r>
            <a:r>
              <a:rPr lang="en-US" sz="2800" b="1" dirty="0">
                <a:latin typeface="Times New Roman" pitchFamily="18" charset="0"/>
              </a:rPr>
              <a:t> </a:t>
            </a:r>
            <a:r>
              <a:rPr lang="en-US" sz="2800" b="1" dirty="0" err="1">
                <a:latin typeface="Times New Roman" pitchFamily="18" charset="0"/>
              </a:rPr>
              <a:t>Thăng</a:t>
            </a:r>
            <a:r>
              <a:rPr lang="en-US" sz="2800" b="1" dirty="0">
                <a:latin typeface="Times New Roman" pitchFamily="18" charset="0"/>
              </a:rPr>
              <a:t> Long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nhà</a:t>
            </a:r>
            <a:r>
              <a:rPr lang="en-US" sz="2800" b="1" dirty="0">
                <a:latin typeface="Times New Roman" pitchFamily="18" charset="0"/>
              </a:rPr>
              <a:t> </a:t>
            </a:r>
            <a:r>
              <a:rPr lang="en-US" sz="2800" b="1" dirty="0" err="1">
                <a:latin typeface="Times New Roman" pitchFamily="18" charset="0"/>
              </a:rPr>
              <a:t>Lý</a:t>
            </a:r>
            <a:r>
              <a:rPr lang="en-US" sz="2800" b="1" dirty="0">
                <a:latin typeface="Times New Roman" pitchFamily="18" charset="0"/>
              </a:rPr>
              <a:t> </a:t>
            </a:r>
            <a:r>
              <a:rPr lang="en-US" sz="2800" b="1" dirty="0" err="1">
                <a:latin typeface="Times New Roman" pitchFamily="18" charset="0"/>
              </a:rPr>
              <a:t>nói</a:t>
            </a:r>
            <a:r>
              <a:rPr lang="en-US" sz="2800" b="1" dirty="0">
                <a:latin typeface="Times New Roman" pitchFamily="18" charset="0"/>
              </a:rPr>
              <a:t> </a:t>
            </a:r>
            <a:r>
              <a:rPr lang="en-US" sz="2800" b="1" dirty="0" err="1">
                <a:latin typeface="Times New Roman" pitchFamily="18" charset="0"/>
              </a:rPr>
              <a:t>lên</a:t>
            </a:r>
            <a:r>
              <a:rPr lang="en-US" sz="2800" b="1" dirty="0">
                <a:latin typeface="Times New Roman" pitchFamily="18" charset="0"/>
              </a:rPr>
              <a:t> </a:t>
            </a:r>
            <a:r>
              <a:rPr lang="en-US" sz="2800" b="1" dirty="0" err="1">
                <a:latin typeface="Times New Roman" pitchFamily="18" charset="0"/>
              </a:rPr>
              <a:t>nguyện</a:t>
            </a:r>
            <a:r>
              <a:rPr lang="en-US" sz="2800" b="1" dirty="0">
                <a:latin typeface="Times New Roman" pitchFamily="18" charset="0"/>
              </a:rPr>
              <a:t> </a:t>
            </a:r>
            <a:r>
              <a:rPr lang="en-US" sz="2800" b="1" dirty="0" err="1">
                <a:latin typeface="Times New Roman" pitchFamily="18" charset="0"/>
              </a:rPr>
              <a:t>ước</a:t>
            </a:r>
            <a:r>
              <a:rPr lang="en-US" sz="2800" b="1" dirty="0">
                <a:latin typeface="Times New Roman" pitchFamily="18" charset="0"/>
              </a:rPr>
              <a:t> </a:t>
            </a:r>
            <a:r>
              <a:rPr lang="en-US" sz="2800" b="1" dirty="0" err="1">
                <a:latin typeface="Times New Roman" pitchFamily="18" charset="0"/>
              </a:rPr>
              <a:t>gì</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cha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ta</a:t>
            </a:r>
            <a:r>
              <a:rPr lang="en-US" sz="2800" b="1" dirty="0">
                <a:latin typeface="Times New Roman" pitchFamily="18" charset="0"/>
              </a:rPr>
              <a:t>?</a:t>
            </a:r>
          </a:p>
        </p:txBody>
      </p:sp>
      <p:sp>
        <p:nvSpPr>
          <p:cNvPr id="11" name="Text Box 13"/>
          <p:cNvSpPr txBox="1">
            <a:spLocks noChangeArrowheads="1"/>
          </p:cNvSpPr>
          <p:nvPr/>
        </p:nvSpPr>
        <p:spPr bwMode="auto">
          <a:xfrm>
            <a:off x="285720" y="2428874"/>
            <a:ext cx="3357586" cy="2518190"/>
          </a:xfrm>
          <a:prstGeom prst="rect">
            <a:avLst/>
          </a:prstGeom>
          <a:solidFill>
            <a:srgbClr val="CCFFFF"/>
          </a:solidFill>
          <a:ln w="28575">
            <a:solidFill>
              <a:schemeClr val="tx1"/>
            </a:solid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err="1">
                <a:solidFill>
                  <a:srgbClr val="FF0000"/>
                </a:solidFill>
                <a:latin typeface="Times New Roman" pitchFamily="18" charset="0"/>
                <a:cs typeface="Arial" charset="0"/>
                <a:sym typeface="Wingdings 3" pitchFamily="18" charset="2"/>
              </a:rPr>
              <a:t>Muốn</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xây</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dựng</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đất</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nước</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giàu</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mạnh</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và</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khẳng</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định</a:t>
            </a:r>
            <a:r>
              <a:rPr lang="en-US" sz="3200" b="1" dirty="0">
                <a:solidFill>
                  <a:srgbClr val="FF0000"/>
                </a:solidFill>
                <a:latin typeface="Times New Roman" pitchFamily="18" charset="0"/>
                <a:cs typeface="Arial" charset="0"/>
                <a:sym typeface="Wingdings 3" pitchFamily="18" charset="2"/>
              </a:rPr>
              <a:t> ý </a:t>
            </a:r>
            <a:r>
              <a:rPr lang="en-US" sz="3200" b="1" dirty="0" err="1">
                <a:solidFill>
                  <a:srgbClr val="FF0000"/>
                </a:solidFill>
                <a:latin typeface="Times New Roman" pitchFamily="18" charset="0"/>
                <a:cs typeface="Arial" charset="0"/>
                <a:sym typeface="Wingdings 3" pitchFamily="18" charset="2"/>
              </a:rPr>
              <a:t>chí</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tự</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cường</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của</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dân</a:t>
            </a:r>
            <a:r>
              <a:rPr lang="en-US" sz="3200" b="1" dirty="0">
                <a:solidFill>
                  <a:srgbClr val="FF0000"/>
                </a:solidFill>
                <a:latin typeface="Times New Roman" pitchFamily="18" charset="0"/>
                <a:cs typeface="Arial" charset="0"/>
                <a:sym typeface="Wingdings 3" pitchFamily="18" charset="2"/>
              </a:rPr>
              <a:t> </a:t>
            </a:r>
            <a:r>
              <a:rPr lang="en-US" sz="3200" b="1" dirty="0" err="1">
                <a:solidFill>
                  <a:srgbClr val="FF0000"/>
                </a:solidFill>
                <a:latin typeface="Times New Roman" pitchFamily="18" charset="0"/>
                <a:cs typeface="Arial" charset="0"/>
                <a:sym typeface="Wingdings 3" pitchFamily="18" charset="2"/>
              </a:rPr>
              <a:t>tộc</a:t>
            </a:r>
            <a:r>
              <a:rPr lang="en-US" sz="2600" b="1" dirty="0"/>
              <a:t> </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vi-VN" sz="2600" b="1" dirty="0"/>
          </a:p>
        </p:txBody>
      </p:sp>
      <p:sp>
        <p:nvSpPr>
          <p:cNvPr id="12" name="Left Arrow 11"/>
          <p:cNvSpPr/>
          <p:nvPr/>
        </p:nvSpPr>
        <p:spPr>
          <a:xfrm>
            <a:off x="3643306" y="3000378"/>
            <a:ext cx="928694" cy="4822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Rot="1" noChangeArrowheads="1"/>
          </p:cNvSpPr>
          <p:nvPr/>
        </p:nvSpPr>
        <p:spPr bwMode="auto">
          <a:xfrm>
            <a:off x="0" y="785800"/>
            <a:ext cx="9144000" cy="342900"/>
          </a:xfrm>
          <a:prstGeom prst="rect">
            <a:avLst/>
          </a:prstGeom>
          <a:noFill/>
          <a:ln w="9525">
            <a:noFill/>
            <a:miter lim="800000"/>
            <a:headEnd/>
            <a:tailEnd/>
          </a:ln>
        </p:spPr>
        <p:txBody>
          <a:bodyPr anchor="ctr"/>
          <a:lstStyle/>
          <a:p>
            <a:r>
              <a:rPr lang="en-US" sz="2800" b="1" dirty="0">
                <a:solidFill>
                  <a:srgbClr val="FF0000"/>
                </a:solidFill>
                <a:latin typeface="Times New Roman" pitchFamily="18" charset="0"/>
              </a:rPr>
              <a:t>1.</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Lý</a:t>
            </a:r>
            <a:endParaRPr lang="en-US" sz="2800" b="1" u="sng" dirty="0">
              <a:solidFill>
                <a:srgbClr val="FF0000"/>
              </a:solidFill>
              <a:latin typeface="Times New Roman" pitchFamily="18" charset="0"/>
            </a:endParaRPr>
          </a:p>
        </p:txBody>
      </p:sp>
      <p:sp>
        <p:nvSpPr>
          <p:cNvPr id="9222" name="Rectangle 6"/>
          <p:cNvSpPr>
            <a:spLocks noChangeArrowheads="1"/>
          </p:cNvSpPr>
          <p:nvPr/>
        </p:nvSpPr>
        <p:spPr bwMode="auto">
          <a:xfrm>
            <a:off x="0" y="0"/>
            <a:ext cx="9396536" cy="742950"/>
          </a:xfrm>
          <a:prstGeom prst="rect">
            <a:avLst/>
          </a:prstGeom>
          <a:noFill/>
          <a:ln w="9525">
            <a:noFill/>
            <a:miter lim="800000"/>
            <a:headEnd/>
            <a:tailEnd/>
          </a:ln>
        </p:spPr>
        <p:txBody>
          <a:bodyPr/>
          <a:lstStyle/>
          <a:p>
            <a:pPr marL="609600" indent="-609600">
              <a:spcBef>
                <a:spcPct val="20000"/>
              </a:spcBef>
            </a:pPr>
            <a:r>
              <a:rPr lang="en-US" sz="2300" b="1" u="sng" dirty="0">
                <a:solidFill>
                  <a:srgbClr val="0070C0"/>
                </a:solidFill>
                <a:latin typeface="Times New Roman" pitchFamily="18" charset="0"/>
              </a:rPr>
              <a:t>BÀI 10</a:t>
            </a:r>
            <a:r>
              <a:rPr lang="en-US" sz="2300" b="1" dirty="0">
                <a:solidFill>
                  <a:srgbClr val="0070C0"/>
                </a:solidFill>
                <a:latin typeface="Times New Roman" pitchFamily="18" charset="0"/>
              </a:rPr>
              <a:t>: NHÀ LÝ ĐẨY MẠNH CÔNG CUỘC XÂY DỰNG ĐẤT NƯỚC</a:t>
            </a:r>
          </a:p>
        </p:txBody>
      </p:sp>
      <p:sp>
        <p:nvSpPr>
          <p:cNvPr id="5121" name="Rectangle 1"/>
          <p:cNvSpPr>
            <a:spLocks noChangeArrowheads="1"/>
          </p:cNvSpPr>
          <p:nvPr/>
        </p:nvSpPr>
        <p:spPr bwMode="auto">
          <a:xfrm>
            <a:off x="0" y="1142990"/>
            <a:ext cx="8358214" cy="759311"/>
          </a:xfrm>
          <a:prstGeom prst="rect">
            <a:avLst/>
          </a:prstGeom>
          <a:noFill/>
          <a:ln w="9525">
            <a:noFill/>
            <a:miter lim="800000"/>
            <a:headEnd/>
            <a:tailEnd/>
          </a:ln>
        </p:spPr>
        <p:txBody>
          <a:bodyPr wrap="square" lIns="90000" tIns="46800" rIns="90000" bIns="46800">
            <a:spAutoFit/>
          </a:bodyPr>
          <a:lstStyle/>
          <a:p>
            <a:pPr algn="just">
              <a:lnSpc>
                <a:spcPct val="90000"/>
              </a:lnSpc>
              <a:spcBef>
                <a:spcPts val="150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2400" dirty="0" smtClean="0">
                <a:solidFill>
                  <a:srgbClr val="0000FF"/>
                </a:solidFill>
                <a:latin typeface="Times New Roman" pitchFamily="18" charset="0"/>
                <a:ea typeface="Arial Unicode MS" pitchFamily="34" charset="-128"/>
                <a:cs typeface="Arial Unicode MS" pitchFamily="34" charset="-128"/>
              </a:rPr>
              <a:t>Năm 1009 Lê Long Đ</a:t>
            </a:r>
            <a:r>
              <a:rPr lang="en-US" altLang="en-US" sz="2400" dirty="0" smtClean="0">
                <a:solidFill>
                  <a:srgbClr val="0000FF"/>
                </a:solidFill>
                <a:latin typeface="Times New Roman" pitchFamily="18" charset="0"/>
                <a:ea typeface="Arial Unicode MS" pitchFamily="34" charset="-128"/>
                <a:cs typeface="Arial Unicode MS" pitchFamily="34" charset="-128"/>
              </a:rPr>
              <a:t>ĩ</a:t>
            </a:r>
            <a:r>
              <a:rPr lang="vi-VN" altLang="en-US" sz="2400" dirty="0" smtClean="0">
                <a:solidFill>
                  <a:srgbClr val="0000FF"/>
                </a:solidFill>
                <a:latin typeface="Times New Roman" pitchFamily="18" charset="0"/>
                <a:ea typeface="Arial Unicode MS" pitchFamily="34" charset="-128"/>
                <a:cs typeface="Arial Unicode MS" pitchFamily="34" charset="-128"/>
              </a:rPr>
              <a:t>nh  </a:t>
            </a:r>
            <a:r>
              <a:rPr lang="vi-VN" altLang="en-US" sz="2400" dirty="0">
                <a:solidFill>
                  <a:srgbClr val="0000FF"/>
                </a:solidFill>
                <a:latin typeface="Times New Roman" pitchFamily="18" charset="0"/>
                <a:ea typeface="Arial Unicode MS" pitchFamily="34" charset="-128"/>
                <a:cs typeface="Arial Unicode MS" pitchFamily="34" charset="-128"/>
              </a:rPr>
              <a:t>qua đời</a:t>
            </a:r>
            <a:r>
              <a:rPr lang="vi-VN" altLang="en-US" sz="2400" dirty="0" smtClean="0">
                <a:solidFill>
                  <a:srgbClr val="0000FF"/>
                </a:solidFill>
                <a:latin typeface="Times New Roman" pitchFamily="18" charset="0"/>
                <a:ea typeface="Arial Unicode MS" pitchFamily="34" charset="-128"/>
                <a:cs typeface="Arial Unicode MS" pitchFamily="34" charset="-128"/>
              </a:rPr>
              <a:t>. Triều thần đã</a:t>
            </a:r>
            <a:r>
              <a:rPr lang="en-US" altLang="en-US" sz="2400" dirty="0" smtClean="0">
                <a:solidFill>
                  <a:srgbClr val="0000FF"/>
                </a:solidFill>
                <a:latin typeface="Times New Roman" pitchFamily="18" charset="0"/>
                <a:ea typeface="Arial Unicode MS" pitchFamily="34" charset="-128"/>
                <a:cs typeface="Arial Unicode MS" pitchFamily="34" charset="-128"/>
              </a:rPr>
              <a:t> </a:t>
            </a:r>
            <a:r>
              <a:rPr lang="en-US" altLang="en-US" sz="2400" dirty="0" err="1" smtClean="0">
                <a:solidFill>
                  <a:srgbClr val="0000FF"/>
                </a:solidFill>
                <a:latin typeface="Times New Roman" pitchFamily="18" charset="0"/>
                <a:ea typeface="Arial Unicode MS" pitchFamily="34" charset="-128"/>
                <a:cs typeface="Arial Unicode MS" pitchFamily="34" charset="-128"/>
              </a:rPr>
              <a:t>suy</a:t>
            </a:r>
            <a:r>
              <a:rPr lang="vi-VN" altLang="en-US" sz="2400" dirty="0" smtClean="0">
                <a:solidFill>
                  <a:srgbClr val="0000FF"/>
                </a:solidFill>
                <a:latin typeface="Times New Roman" pitchFamily="18" charset="0"/>
                <a:ea typeface="Arial Unicode MS" pitchFamily="34" charset="-128"/>
                <a:cs typeface="Arial Unicode MS" pitchFamily="34" charset="-128"/>
              </a:rPr>
              <a:t> tôn Lý Công Uẩn lên làm vua </a:t>
            </a:r>
            <a:r>
              <a:rPr lang="vi-VN" altLang="en-US" sz="2400" dirty="0" smtClean="0">
                <a:solidFill>
                  <a:srgbClr val="0000FF"/>
                </a:solidFill>
                <a:latin typeface="Times New Roman" pitchFamily="18" charset="0"/>
                <a:sym typeface="Wingdings 3" pitchFamily="18" charset="2"/>
              </a:rPr>
              <a:t></a:t>
            </a:r>
            <a:r>
              <a:rPr lang="en-US" altLang="en-US" sz="2400" dirty="0" smtClean="0">
                <a:solidFill>
                  <a:srgbClr val="0000FF"/>
                </a:solidFill>
                <a:latin typeface="Times New Roman" pitchFamily="18" charset="0"/>
                <a:sym typeface="Wingdings 3" pitchFamily="18" charset="2"/>
              </a:rPr>
              <a:t> </a:t>
            </a:r>
            <a:r>
              <a:rPr lang="vi-VN" altLang="en-US" sz="2400" dirty="0" smtClean="0">
                <a:solidFill>
                  <a:srgbClr val="0000FF"/>
                </a:solidFill>
                <a:latin typeface="Times New Roman" pitchFamily="18" charset="0"/>
              </a:rPr>
              <a:t>Nhà Lý thành lập.</a:t>
            </a:r>
            <a:endParaRPr lang="en-US" altLang="en-US" sz="2400" dirty="0" smtClean="0">
              <a:solidFill>
                <a:srgbClr val="0000FF"/>
              </a:solidFill>
              <a:latin typeface="Times New Roman" pitchFamily="18" charset="0"/>
            </a:endParaRPr>
          </a:p>
        </p:txBody>
      </p:sp>
      <p:sp>
        <p:nvSpPr>
          <p:cNvPr id="9227" name="Text Box 11"/>
          <p:cNvSpPr txBox="1">
            <a:spLocks noChangeArrowheads="1"/>
          </p:cNvSpPr>
          <p:nvPr/>
        </p:nvSpPr>
        <p:spPr bwMode="auto">
          <a:xfrm>
            <a:off x="0" y="3257550"/>
            <a:ext cx="4648200" cy="341710"/>
          </a:xfrm>
          <a:prstGeom prst="rect">
            <a:avLst/>
          </a:prstGeom>
          <a:noFill/>
          <a:ln w="9525">
            <a:noFill/>
            <a:round/>
            <a:headEnd/>
            <a:tailEnd/>
          </a:ln>
        </p:spPr>
        <p:txBody>
          <a:bodyPr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latin typeface="Times New Roman" pitchFamily="18" charset="0"/>
                <a:ea typeface="Arial Unicode MS" pitchFamily="34" charset="-128"/>
                <a:cs typeface="Arial Unicode MS" pitchFamily="34" charset="-128"/>
              </a:rPr>
              <a:t>  </a:t>
            </a:r>
            <a:endParaRPr lang="vi-VN" altLang="en-US" sz="2400">
              <a:solidFill>
                <a:srgbClr val="0000FF"/>
              </a:solidFill>
              <a:latin typeface="Times New Roman" pitchFamily="18" charset="0"/>
            </a:endParaRPr>
          </a:p>
        </p:txBody>
      </p:sp>
      <p:sp>
        <p:nvSpPr>
          <p:cNvPr id="10" name="Text Box 10"/>
          <p:cNvSpPr txBox="1">
            <a:spLocks noChangeArrowheads="1"/>
          </p:cNvSpPr>
          <p:nvPr/>
        </p:nvSpPr>
        <p:spPr bwMode="auto">
          <a:xfrm>
            <a:off x="0" y="1785932"/>
            <a:ext cx="8715404" cy="1125149"/>
          </a:xfrm>
          <a:prstGeom prst="rect">
            <a:avLst/>
          </a:prstGeom>
          <a:noFill/>
          <a:ln w="9525">
            <a:noFill/>
            <a:round/>
            <a:headEnd/>
            <a:tailEnd/>
          </a:ln>
        </p:spPr>
        <p:txBody>
          <a:bodyPr lIns="90000" tIns="45000" rIns="90000" bIns="45000"/>
          <a:lstStyle/>
          <a:p>
            <a:pPr defTabSz="449263">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smtClean="0">
                <a:solidFill>
                  <a:srgbClr val="0000FF"/>
                </a:solidFill>
                <a:latin typeface="Times New Roman" pitchFamily="18" charset="0"/>
                <a:ea typeface="Arial Unicode MS" pitchFamily="34" charset="-128"/>
                <a:cs typeface="Arial Unicode MS" pitchFamily="34" charset="-128"/>
              </a:rPr>
              <a:t>Năm </a:t>
            </a:r>
            <a:r>
              <a:rPr lang="vi-VN" sz="2400" dirty="0">
                <a:solidFill>
                  <a:srgbClr val="0000FF"/>
                </a:solidFill>
                <a:latin typeface="Times New Roman" pitchFamily="18" charset="0"/>
                <a:ea typeface="Arial Unicode MS" pitchFamily="34" charset="-128"/>
                <a:cs typeface="Arial Unicode MS" pitchFamily="34" charset="-128"/>
              </a:rPr>
              <a:t>1010, Lý Công Uẩn đặt niên hiệu là Thuận Thiên, dời đô </a:t>
            </a:r>
            <a:r>
              <a:rPr lang="en-US" sz="2400" dirty="0" err="1" smtClean="0">
                <a:solidFill>
                  <a:srgbClr val="0000FF"/>
                </a:solidFill>
                <a:latin typeface="Times New Roman" pitchFamily="18" charset="0"/>
                <a:ea typeface="Arial Unicode MS" pitchFamily="34" charset="-128"/>
                <a:cs typeface="Arial Unicode MS" pitchFamily="34" charset="-128"/>
              </a:rPr>
              <a:t>từ</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Hoa</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Lư</a:t>
            </a:r>
            <a:r>
              <a:rPr lang="en-US" sz="2400" dirty="0" smtClean="0">
                <a:solidFill>
                  <a:srgbClr val="0000FF"/>
                </a:solidFill>
                <a:latin typeface="Times New Roman" pitchFamily="18" charset="0"/>
                <a:ea typeface="Arial Unicode MS" pitchFamily="34" charset="-128"/>
                <a:cs typeface="Arial Unicode MS" pitchFamily="34" charset="-128"/>
              </a:rPr>
              <a:t> </a:t>
            </a:r>
            <a:r>
              <a:rPr lang="vi-VN" sz="2400" dirty="0" smtClean="0">
                <a:solidFill>
                  <a:srgbClr val="0000FF"/>
                </a:solidFill>
                <a:latin typeface="Times New Roman" pitchFamily="18" charset="0"/>
                <a:ea typeface="Arial Unicode MS" pitchFamily="34" charset="-128"/>
                <a:cs typeface="Arial Unicode MS" pitchFamily="34" charset="-128"/>
              </a:rPr>
              <a:t>về </a:t>
            </a:r>
            <a:r>
              <a:rPr lang="vi-VN" sz="2400" dirty="0">
                <a:solidFill>
                  <a:srgbClr val="0000FF"/>
                </a:solidFill>
                <a:latin typeface="Times New Roman" pitchFamily="18" charset="0"/>
                <a:ea typeface="Arial Unicode MS" pitchFamily="34" charset="-128"/>
                <a:cs typeface="Arial Unicode MS" pitchFamily="34" charset="-128"/>
              </a:rPr>
              <a:t>Đại La, đổi tên là Thăng </a:t>
            </a:r>
            <a:r>
              <a:rPr lang="vi-VN" sz="2400" dirty="0" smtClean="0">
                <a:solidFill>
                  <a:srgbClr val="0000FF"/>
                </a:solidFill>
                <a:latin typeface="Times New Roman" pitchFamily="18" charset="0"/>
                <a:ea typeface="Arial Unicode MS" pitchFamily="34" charset="-128"/>
                <a:cs typeface="Arial Unicode MS" pitchFamily="34" charset="-128"/>
              </a:rPr>
              <a:t>Long.</a:t>
            </a:r>
            <a:endParaRPr lang="en-US" sz="2400" dirty="0" smtClean="0">
              <a:solidFill>
                <a:srgbClr val="0000FF"/>
              </a:solidFill>
              <a:latin typeface="Times New Roman" pitchFamily="18" charset="0"/>
              <a:ea typeface="Arial Unicode MS" pitchFamily="34" charset="-128"/>
              <a:cs typeface="Arial Unicode MS" pitchFamily="34" charset="-128"/>
            </a:endParaRPr>
          </a:p>
          <a:p>
            <a:pPr defTabSz="449263">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Năm</a:t>
            </a:r>
            <a:r>
              <a:rPr lang="en-US" sz="2400" dirty="0" smtClean="0">
                <a:solidFill>
                  <a:srgbClr val="0000FF"/>
                </a:solidFill>
                <a:latin typeface="Times New Roman" pitchFamily="18" charset="0"/>
                <a:ea typeface="Arial Unicode MS" pitchFamily="34" charset="-128"/>
                <a:cs typeface="Arial Unicode MS" pitchFamily="34" charset="-128"/>
              </a:rPr>
              <a:t> 1054 </a:t>
            </a:r>
            <a:r>
              <a:rPr lang="en-US" sz="2400" dirty="0" err="1" smtClean="0">
                <a:solidFill>
                  <a:srgbClr val="0000FF"/>
                </a:solidFill>
                <a:latin typeface="Times New Roman" pitchFamily="18" charset="0"/>
                <a:ea typeface="Arial Unicode MS" pitchFamily="34" charset="-128"/>
                <a:cs typeface="Arial Unicode MS" pitchFamily="34" charset="-128"/>
              </a:rPr>
              <a:t>nhà</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Lý</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đổi</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tên</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nước</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là</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Đại</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Việt</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xây</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dựng</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bộ</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máy</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nhà</a:t>
            </a:r>
            <a:r>
              <a:rPr lang="en-US" sz="2400" dirty="0" smtClean="0">
                <a:solidFill>
                  <a:srgbClr val="0000FF"/>
                </a:solidFill>
                <a:latin typeface="Times New Roman" pitchFamily="18" charset="0"/>
                <a:ea typeface="Arial Unicode MS" pitchFamily="34" charset="-128"/>
                <a:cs typeface="Arial Unicode MS" pitchFamily="34" charset="-128"/>
              </a:rPr>
              <a:t> </a:t>
            </a:r>
            <a:r>
              <a:rPr lang="en-US" sz="2400" dirty="0" err="1" smtClean="0">
                <a:solidFill>
                  <a:srgbClr val="0000FF"/>
                </a:solidFill>
                <a:latin typeface="Times New Roman" pitchFamily="18" charset="0"/>
                <a:ea typeface="Arial Unicode MS" pitchFamily="34" charset="-128"/>
                <a:cs typeface="Arial Unicode MS" pitchFamily="34" charset="-128"/>
              </a:rPr>
              <a:t>nước</a:t>
            </a:r>
            <a:endParaRPr lang="vi-VN" sz="2400" dirty="0">
              <a:solidFill>
                <a:srgbClr val="0000FF"/>
              </a:solidFill>
              <a:latin typeface="Times New Roman" pitchFamily="18" charset="0"/>
              <a:ea typeface="Arial Unicode MS" pitchFamily="34" charset="-128"/>
              <a:cs typeface="Arial Unicode MS" pitchFamily="34" charset="-128"/>
            </a:endParaRPr>
          </a:p>
        </p:txBody>
      </p:sp>
      <p:sp>
        <p:nvSpPr>
          <p:cNvPr id="7" name="AutoShape 11"/>
          <p:cNvSpPr>
            <a:spLocks noChangeArrowheads="1"/>
          </p:cNvSpPr>
          <p:nvPr/>
        </p:nvSpPr>
        <p:spPr bwMode="auto">
          <a:xfrm>
            <a:off x="4500562" y="2514600"/>
            <a:ext cx="4191000" cy="2307447"/>
          </a:xfrm>
          <a:prstGeom prst="cloudCallout">
            <a:avLst>
              <a:gd name="adj1" fmla="val -37310"/>
              <a:gd name="adj2" fmla="val 106838"/>
            </a:avLst>
          </a:prstGeom>
          <a:solidFill>
            <a:srgbClr val="FFFF00"/>
          </a:solidFill>
          <a:ln w="9525">
            <a:solidFill>
              <a:srgbClr val="FF0000"/>
            </a:solidFill>
            <a:round/>
            <a:headEnd/>
            <a:tailEnd/>
          </a:ln>
        </p:spPr>
        <p:txBody>
          <a:bodyPr/>
          <a:lstStyle/>
          <a:p>
            <a:pPr algn="ctr" eaLnBrk="0" hangingPunct="0"/>
            <a:r>
              <a:rPr lang="en-US" sz="2800" b="1" dirty="0" err="1" smtClean="0">
                <a:latin typeface="Times New Roman" pitchFamily="18" charset="0"/>
              </a:rPr>
              <a:t>Dựa</a:t>
            </a:r>
            <a:r>
              <a:rPr lang="en-US" sz="2800" b="1" dirty="0" smtClean="0">
                <a:latin typeface="Times New Roman" pitchFamily="18" charset="0"/>
              </a:rPr>
              <a:t> </a:t>
            </a:r>
            <a:r>
              <a:rPr lang="en-US" sz="2800" b="1" dirty="0" err="1" smtClean="0">
                <a:latin typeface="Times New Roman" pitchFamily="18" charset="0"/>
              </a:rPr>
              <a:t>vào</a:t>
            </a:r>
            <a:r>
              <a:rPr lang="en-US" sz="2800" b="1" dirty="0" smtClean="0">
                <a:latin typeface="Times New Roman" pitchFamily="18" charset="0"/>
              </a:rPr>
              <a:t> </a:t>
            </a:r>
            <a:r>
              <a:rPr lang="en-US" sz="2800" b="1" dirty="0" err="1" smtClean="0">
                <a:latin typeface="Times New Roman" pitchFamily="18" charset="0"/>
              </a:rPr>
              <a:t>dự</a:t>
            </a:r>
            <a:r>
              <a:rPr lang="en-US" sz="2800" b="1" dirty="0" smtClean="0">
                <a:latin typeface="Times New Roman" pitchFamily="18" charset="0"/>
              </a:rPr>
              <a:t> </a:t>
            </a:r>
            <a:r>
              <a:rPr lang="en-US" sz="2800" b="1" dirty="0" err="1" smtClean="0">
                <a:latin typeface="Times New Roman" pitchFamily="18" charset="0"/>
              </a:rPr>
              <a:t>kiện</a:t>
            </a:r>
            <a:r>
              <a:rPr lang="en-US" sz="2800" b="1" dirty="0" smtClean="0">
                <a:latin typeface="Times New Roman" pitchFamily="18" charset="0"/>
              </a:rPr>
              <a:t> SGK trang36, </a:t>
            </a:r>
            <a:r>
              <a:rPr lang="en-US" sz="2800" b="1" dirty="0" err="1" smtClean="0">
                <a:latin typeface="Times New Roman" pitchFamily="18" charset="0"/>
              </a:rPr>
              <a:t>hãy</a:t>
            </a:r>
            <a:r>
              <a:rPr lang="en-US" sz="2800" b="1" dirty="0" smtClean="0">
                <a:latin typeface="Times New Roman" pitchFamily="18" charset="0"/>
              </a:rPr>
              <a:t> </a:t>
            </a:r>
            <a:r>
              <a:rPr lang="en-US" sz="2800" b="1" dirty="0" err="1" smtClean="0">
                <a:latin typeface="Times New Roman" pitchFamily="18" charset="0"/>
              </a:rPr>
              <a:t>vẽ</a:t>
            </a:r>
            <a:r>
              <a:rPr lang="en-US" sz="2800" b="1" dirty="0" smtClean="0">
                <a:latin typeface="Times New Roman" pitchFamily="18" charset="0"/>
              </a:rPr>
              <a:t> </a:t>
            </a:r>
            <a:r>
              <a:rPr lang="en-US" sz="2800" b="1" dirty="0" err="1" smtClean="0">
                <a:latin typeface="Times New Roman" pitchFamily="18" charset="0"/>
              </a:rPr>
              <a:t>sơ</a:t>
            </a:r>
            <a:r>
              <a:rPr lang="en-US" sz="2800" b="1" dirty="0" smtClean="0">
                <a:latin typeface="Times New Roman" pitchFamily="18" charset="0"/>
              </a:rPr>
              <a:t> </a:t>
            </a:r>
            <a:r>
              <a:rPr lang="en-US" sz="2800" b="1" dirty="0" err="1" smtClean="0">
                <a:latin typeface="Times New Roman" pitchFamily="18" charset="0"/>
              </a:rPr>
              <a:t>đồ</a:t>
            </a:r>
            <a:r>
              <a:rPr lang="en-US" sz="2800" b="1" dirty="0" smtClean="0">
                <a:latin typeface="Times New Roman" pitchFamily="18" charset="0"/>
              </a:rPr>
              <a:t> </a:t>
            </a:r>
            <a:r>
              <a:rPr lang="en-US" sz="2800" b="1" dirty="0" err="1" smtClean="0">
                <a:latin typeface="Times New Roman" pitchFamily="18" charset="0"/>
              </a:rPr>
              <a:t>bộ</a:t>
            </a:r>
            <a:r>
              <a:rPr lang="en-US" sz="2800" b="1" dirty="0" smtClean="0">
                <a:latin typeface="Times New Roman" pitchFamily="18" charset="0"/>
              </a:rPr>
              <a:t> </a:t>
            </a:r>
            <a:r>
              <a:rPr lang="en-US" sz="2800" b="1" dirty="0" err="1" smtClean="0">
                <a:latin typeface="Times New Roman" pitchFamily="18" charset="0"/>
              </a:rPr>
              <a:t>máy</a:t>
            </a:r>
            <a:r>
              <a:rPr lang="en-US" sz="2800" b="1" dirty="0" smtClean="0">
                <a:latin typeface="Times New Roman" pitchFamily="18" charset="0"/>
              </a:rPr>
              <a:t> </a:t>
            </a:r>
            <a:r>
              <a:rPr lang="en-US" sz="2800" b="1" dirty="0" err="1" smtClean="0">
                <a:latin typeface="Times New Roman" pitchFamily="18" charset="0"/>
              </a:rPr>
              <a:t>nhà</a:t>
            </a:r>
            <a:r>
              <a:rPr lang="en-US" sz="2800" b="1" dirty="0" smtClean="0">
                <a:latin typeface="Times New Roman" pitchFamily="18" charset="0"/>
              </a:rPr>
              <a:t> </a:t>
            </a:r>
            <a:r>
              <a:rPr lang="en-US" sz="2800" b="1" dirty="0" err="1" smtClean="0">
                <a:latin typeface="Times New Roman" pitchFamily="18" charset="0"/>
              </a:rPr>
              <a:t>nước</a:t>
            </a:r>
            <a:r>
              <a:rPr lang="en-US" sz="2800" b="1" dirty="0" smtClean="0">
                <a:latin typeface="Times New Roman" pitchFamily="18" charset="0"/>
              </a:rPr>
              <a:t> </a:t>
            </a:r>
            <a:r>
              <a:rPr lang="en-US" sz="2800" b="1" dirty="0" err="1" smtClean="0">
                <a:latin typeface="Times New Roman" pitchFamily="18" charset="0"/>
              </a:rPr>
              <a:t>thời</a:t>
            </a:r>
            <a:r>
              <a:rPr lang="en-US" sz="2800" b="1" dirty="0" smtClean="0">
                <a:latin typeface="Times New Roman" pitchFamily="18" charset="0"/>
              </a:rPr>
              <a:t> </a:t>
            </a:r>
            <a:r>
              <a:rPr lang="en-US" sz="2800" b="1" dirty="0" err="1" smtClean="0">
                <a:latin typeface="Times New Roman" pitchFamily="18" charset="0"/>
              </a:rPr>
              <a:t>Lý</a:t>
            </a:r>
            <a:r>
              <a:rPr lang="en-US" sz="2800" b="1" dirty="0" smtClean="0">
                <a:latin typeface="Times New Roman" pitchFamily="18" charset="0"/>
              </a:rPr>
              <a:t>?</a:t>
            </a:r>
            <a:endParaRPr lang="en-US" sz="2800" b="1" dirty="0">
              <a:latin typeface="Times New Roman" pitchFamily="18" charset="0"/>
            </a:endParaRP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ox(i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 y="-13097"/>
            <a:ext cx="9161463" cy="5156597"/>
          </a:xfrm>
          <a:prstGeom prst="rect">
            <a:avLst/>
          </a:prstGeom>
          <a:noFill/>
          <a:ln w="9525">
            <a:noFill/>
            <a:miter lim="800000"/>
            <a:headEnd/>
            <a:tailEnd/>
          </a:ln>
        </p:spPr>
      </p:pic>
      <p:sp>
        <p:nvSpPr>
          <p:cNvPr id="12291" name="Rectangle 3"/>
          <p:cNvSpPr>
            <a:spLocks noGrp="1" noChangeArrowheads="1"/>
          </p:cNvSpPr>
          <p:nvPr>
            <p:ph type="title"/>
          </p:nvPr>
        </p:nvSpPr>
        <p:spPr>
          <a:xfrm>
            <a:off x="0" y="171450"/>
            <a:ext cx="9144000" cy="397669"/>
          </a:xfrm>
        </p:spPr>
        <p:txBody>
          <a:bodyPr>
            <a:normAutofit fontScale="90000"/>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u="sng" smtClean="0"/>
              <a:t>SƠ ĐỒ</a:t>
            </a:r>
            <a:r>
              <a:rPr lang="en-US" sz="3200" b="1" smtClean="0"/>
              <a:t>: BỘ MÁY CHÍNH QUYỀN THỜI LÝ</a:t>
            </a:r>
          </a:p>
        </p:txBody>
      </p:sp>
      <p:sp>
        <p:nvSpPr>
          <p:cNvPr id="12292" name="Rectangle 4"/>
          <p:cNvSpPr>
            <a:spLocks noChangeArrowheads="1"/>
          </p:cNvSpPr>
          <p:nvPr/>
        </p:nvSpPr>
        <p:spPr bwMode="auto">
          <a:xfrm>
            <a:off x="3214678" y="589345"/>
            <a:ext cx="2770188" cy="491729"/>
          </a:xfrm>
          <a:prstGeom prst="rect">
            <a:avLst/>
          </a:prstGeom>
          <a:gradFill rotWithShape="0">
            <a:gsLst>
              <a:gs pos="0">
                <a:srgbClr val="B1B1B1"/>
              </a:gs>
              <a:gs pos="50000">
                <a:srgbClr val="FFFFFF"/>
              </a:gs>
              <a:gs pos="100000">
                <a:srgbClr val="B1B1B1"/>
              </a:gs>
            </a:gsLst>
            <a:lin ang="5400000" scaled="1"/>
          </a:gradFill>
          <a:ln w="9360" cap="sq">
            <a:solidFill>
              <a:srgbClr val="000000"/>
            </a:solidFill>
            <a:miter lim="800000"/>
            <a:headEnd/>
            <a:tailEnd/>
          </a:ln>
        </p:spPr>
        <p:txBody>
          <a:bodyPr wrap="none" anchor="ctr"/>
          <a:lstStyle/>
          <a:p>
            <a:pPr algn="ctr"/>
            <a:endParaRPr lang="en-US"/>
          </a:p>
        </p:txBody>
      </p:sp>
      <p:sp>
        <p:nvSpPr>
          <p:cNvPr id="12293" name="Rectangle 5"/>
          <p:cNvSpPr>
            <a:spLocks noChangeArrowheads="1"/>
          </p:cNvSpPr>
          <p:nvPr/>
        </p:nvSpPr>
        <p:spPr bwMode="auto">
          <a:xfrm>
            <a:off x="2438400" y="2171700"/>
            <a:ext cx="1887538" cy="461963"/>
          </a:xfrm>
          <a:prstGeom prst="rect">
            <a:avLst/>
          </a:prstGeom>
          <a:gradFill rotWithShape="0">
            <a:gsLst>
              <a:gs pos="0">
                <a:srgbClr val="B1B1B1"/>
              </a:gs>
              <a:gs pos="50000">
                <a:srgbClr val="FFFFFF"/>
              </a:gs>
              <a:gs pos="100000">
                <a:srgbClr val="B1B1B1"/>
              </a:gs>
            </a:gsLst>
            <a:lin ang="5400000" scaled="1"/>
          </a:gradFill>
          <a:ln w="9360" cap="sq">
            <a:solidFill>
              <a:srgbClr val="000000"/>
            </a:solidFill>
            <a:miter lim="800000"/>
            <a:headEnd/>
            <a:tailEnd/>
          </a:ln>
        </p:spPr>
        <p:txBody>
          <a:bodyPr wrap="none" anchor="ctr"/>
          <a:lstStyle/>
          <a:p>
            <a:endParaRPr lang="en-US"/>
          </a:p>
        </p:txBody>
      </p:sp>
      <p:sp>
        <p:nvSpPr>
          <p:cNvPr id="12294" name="Rectangle 6"/>
          <p:cNvSpPr>
            <a:spLocks noChangeArrowheads="1"/>
          </p:cNvSpPr>
          <p:nvPr/>
        </p:nvSpPr>
        <p:spPr bwMode="auto">
          <a:xfrm>
            <a:off x="4572000" y="2171700"/>
            <a:ext cx="1868488" cy="461963"/>
          </a:xfrm>
          <a:prstGeom prst="rect">
            <a:avLst/>
          </a:prstGeom>
          <a:gradFill rotWithShape="0">
            <a:gsLst>
              <a:gs pos="0">
                <a:srgbClr val="B1B1B1"/>
              </a:gs>
              <a:gs pos="50000">
                <a:srgbClr val="FFFFFF"/>
              </a:gs>
              <a:gs pos="100000">
                <a:srgbClr val="B1B1B1"/>
              </a:gs>
            </a:gsLst>
            <a:lin ang="5400000" scaled="1"/>
          </a:gradFill>
          <a:ln w="9360" cap="sq">
            <a:solidFill>
              <a:srgbClr val="000000"/>
            </a:solidFill>
            <a:miter lim="800000"/>
            <a:headEnd/>
            <a:tailEnd/>
          </a:ln>
        </p:spPr>
        <p:txBody>
          <a:bodyPr wrap="none" anchor="ctr"/>
          <a:lstStyle/>
          <a:p>
            <a:endParaRPr lang="en-US"/>
          </a:p>
        </p:txBody>
      </p:sp>
      <p:sp>
        <p:nvSpPr>
          <p:cNvPr id="12295" name="Rectangle 7"/>
          <p:cNvSpPr>
            <a:spLocks noChangeArrowheads="1"/>
          </p:cNvSpPr>
          <p:nvPr/>
        </p:nvSpPr>
        <p:spPr bwMode="auto">
          <a:xfrm>
            <a:off x="3786183" y="2826545"/>
            <a:ext cx="1806575" cy="446484"/>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7030A0"/>
                </a:solidFill>
                <a:latin typeface="Arial" charset="0"/>
              </a:rPr>
              <a:t>24 </a:t>
            </a:r>
            <a:r>
              <a:rPr lang="en-US" sz="1800" b="1" smtClean="0">
                <a:solidFill>
                  <a:srgbClr val="7030A0"/>
                </a:solidFill>
                <a:latin typeface="Arial" charset="0"/>
              </a:rPr>
              <a:t>LỘ</a:t>
            </a:r>
            <a:endParaRPr lang="en-US" sz="1800" b="1" dirty="0">
              <a:solidFill>
                <a:srgbClr val="7030A0"/>
              </a:solidFill>
              <a:latin typeface="Arial" charset="0"/>
            </a:endParaRPr>
          </a:p>
        </p:txBody>
      </p:sp>
      <p:sp>
        <p:nvSpPr>
          <p:cNvPr id="12296" name="Rectangle 8"/>
          <p:cNvSpPr>
            <a:spLocks noChangeArrowheads="1"/>
          </p:cNvSpPr>
          <p:nvPr/>
        </p:nvSpPr>
        <p:spPr bwMode="auto">
          <a:xfrm>
            <a:off x="3786183" y="3469488"/>
            <a:ext cx="1808163" cy="388144"/>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7030A0"/>
                </a:solidFill>
                <a:latin typeface="Arial" charset="0"/>
              </a:rPr>
              <a:t>PHỦ</a:t>
            </a:r>
            <a:endParaRPr lang="en-US" sz="1800" b="1" dirty="0">
              <a:solidFill>
                <a:srgbClr val="7030A0"/>
              </a:solidFill>
              <a:latin typeface="Arial" charset="0"/>
            </a:endParaRPr>
          </a:p>
        </p:txBody>
      </p:sp>
      <p:sp>
        <p:nvSpPr>
          <p:cNvPr id="12297" name="Line 9"/>
          <p:cNvSpPr>
            <a:spLocks noChangeShapeType="1"/>
          </p:cNvSpPr>
          <p:nvPr/>
        </p:nvSpPr>
        <p:spPr bwMode="auto">
          <a:xfrm flipH="1">
            <a:off x="3657601" y="1856185"/>
            <a:ext cx="898525" cy="315515"/>
          </a:xfrm>
          <a:prstGeom prst="line">
            <a:avLst/>
          </a:prstGeom>
          <a:noFill/>
          <a:ln w="57150" cap="sq">
            <a:solidFill>
              <a:srgbClr val="FF3300"/>
            </a:solidFill>
            <a:miter lim="800000"/>
            <a:headEnd/>
            <a:tailEnd type="triangle" w="med" len="med"/>
          </a:ln>
        </p:spPr>
        <p:txBody>
          <a:bodyPr/>
          <a:lstStyle/>
          <a:p>
            <a:endParaRPr lang="en-US"/>
          </a:p>
        </p:txBody>
      </p:sp>
      <p:sp>
        <p:nvSpPr>
          <p:cNvPr id="12298" name="Line 10"/>
          <p:cNvSpPr>
            <a:spLocks noChangeShapeType="1"/>
          </p:cNvSpPr>
          <p:nvPr/>
        </p:nvSpPr>
        <p:spPr bwMode="auto">
          <a:xfrm>
            <a:off x="4551364" y="1856185"/>
            <a:ext cx="782637" cy="315515"/>
          </a:xfrm>
          <a:prstGeom prst="line">
            <a:avLst/>
          </a:prstGeom>
          <a:noFill/>
          <a:ln w="57150" cap="sq">
            <a:solidFill>
              <a:srgbClr val="FF3300"/>
            </a:solidFill>
            <a:miter lim="800000"/>
            <a:headEnd/>
            <a:tailEnd type="triangle" w="med" len="med"/>
          </a:ln>
        </p:spPr>
        <p:txBody>
          <a:bodyPr/>
          <a:lstStyle/>
          <a:p>
            <a:endParaRPr lang="en-US"/>
          </a:p>
        </p:txBody>
      </p:sp>
      <p:sp>
        <p:nvSpPr>
          <p:cNvPr id="12300" name="Text Box 12"/>
          <p:cNvSpPr txBox="1">
            <a:spLocks noChangeArrowheads="1"/>
          </p:cNvSpPr>
          <p:nvPr/>
        </p:nvSpPr>
        <p:spPr bwMode="auto">
          <a:xfrm>
            <a:off x="4214811" y="696503"/>
            <a:ext cx="724599" cy="371513"/>
          </a:xfrm>
          <a:prstGeom prst="rect">
            <a:avLst/>
          </a:prstGeom>
          <a:noFill/>
          <a:ln w="9525">
            <a:noFill/>
            <a:round/>
            <a:headEnd/>
            <a:tailEnd/>
          </a:ln>
        </p:spPr>
        <p:txBody>
          <a:bodyPr wrap="none" lIns="90000" tIns="46800" rIns="90000" bIns="46800">
            <a:spAutoFit/>
          </a:bodyPr>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FF0000"/>
                </a:solidFill>
                <a:latin typeface="Arial" charset="0"/>
              </a:rPr>
              <a:t>VUA </a:t>
            </a:r>
          </a:p>
        </p:txBody>
      </p:sp>
      <p:sp>
        <p:nvSpPr>
          <p:cNvPr id="89101" name="Text Box 13"/>
          <p:cNvSpPr txBox="1">
            <a:spLocks noChangeArrowheads="1"/>
          </p:cNvSpPr>
          <p:nvPr/>
        </p:nvSpPr>
        <p:spPr bwMode="auto">
          <a:xfrm>
            <a:off x="2327276" y="2228850"/>
            <a:ext cx="2033227" cy="371513"/>
          </a:xfrm>
          <a:prstGeom prst="rect">
            <a:avLst/>
          </a:prstGeom>
          <a:noFill/>
          <a:ln w="9525">
            <a:noFill/>
            <a:round/>
            <a:headEnd/>
            <a:tailEnd/>
          </a:ln>
          <a:effectLst/>
        </p:spPr>
        <p:txBody>
          <a:bodyPr wrap="none" lIns="90000" tIns="46800" rIns="90000" bIns="46800">
            <a:spAutoFit/>
          </a:bodyPr>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dirty="0">
                <a:solidFill>
                  <a:srgbClr val="FF0000"/>
                </a:solidFill>
                <a:effectLst>
                  <a:outerShdw blurRad="38100" dist="38100" dir="2700000" algn="tl">
                    <a:srgbClr val="C0C0C0"/>
                  </a:outerShdw>
                </a:effectLst>
                <a:latin typeface="VNI-Times" pitchFamily="2" charset="0"/>
              </a:rPr>
              <a:t> </a:t>
            </a:r>
            <a:r>
              <a:rPr lang="en-US" sz="1800" b="1" dirty="0">
                <a:solidFill>
                  <a:srgbClr val="FF0000"/>
                </a:solidFill>
                <a:latin typeface="Arial" charset="0"/>
              </a:rPr>
              <a:t>CÁC QUAN VĂN</a:t>
            </a:r>
          </a:p>
        </p:txBody>
      </p:sp>
      <p:sp>
        <p:nvSpPr>
          <p:cNvPr id="12302" name="Rectangle 14"/>
          <p:cNvSpPr>
            <a:spLocks noChangeArrowheads="1"/>
          </p:cNvSpPr>
          <p:nvPr/>
        </p:nvSpPr>
        <p:spPr bwMode="auto">
          <a:xfrm>
            <a:off x="304800" y="781050"/>
            <a:ext cx="1838308" cy="647700"/>
          </a:xfrm>
          <a:prstGeom prst="rect">
            <a:avLst/>
          </a:prstGeom>
          <a:noFill/>
          <a:ln w="9525">
            <a:noFill/>
            <a:round/>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smtClean="0">
                <a:solidFill>
                  <a:srgbClr val="0000CC"/>
                </a:solidFill>
                <a:latin typeface="Arial" charset="0"/>
              </a:rPr>
              <a:t>Trung </a:t>
            </a:r>
            <a:r>
              <a:rPr lang="vi-VN" sz="2400" b="1" dirty="0">
                <a:solidFill>
                  <a:srgbClr val="0000CC"/>
                </a:solidFill>
                <a:latin typeface="Arial" charset="0"/>
              </a:rPr>
              <a:t>ương:</a:t>
            </a:r>
          </a:p>
        </p:txBody>
      </p:sp>
      <p:sp>
        <p:nvSpPr>
          <p:cNvPr id="12303" name="Rectangle 15"/>
          <p:cNvSpPr>
            <a:spLocks noChangeArrowheads="1"/>
          </p:cNvSpPr>
          <p:nvPr/>
        </p:nvSpPr>
        <p:spPr bwMode="auto">
          <a:xfrm>
            <a:off x="152401" y="3127773"/>
            <a:ext cx="2087563" cy="701278"/>
          </a:xfrm>
          <a:prstGeom prst="rect">
            <a:avLst/>
          </a:prstGeom>
          <a:noFill/>
          <a:ln w="9525">
            <a:noFill/>
            <a:round/>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smtClean="0">
                <a:solidFill>
                  <a:srgbClr val="0000CC"/>
                </a:solidFill>
                <a:latin typeface="Arial" charset="0"/>
              </a:rPr>
              <a:t> </a:t>
            </a:r>
            <a:r>
              <a:rPr lang="vi-VN" sz="2400" b="1" dirty="0">
                <a:solidFill>
                  <a:srgbClr val="0000CC"/>
                </a:solidFill>
                <a:latin typeface="Arial" charset="0"/>
              </a:rPr>
              <a:t>Địa Phương</a:t>
            </a:r>
            <a:r>
              <a:rPr lang="vi-VN" sz="2400" dirty="0">
                <a:solidFill>
                  <a:srgbClr val="0000CC"/>
                </a:solidFill>
                <a:latin typeface="VNI-Times" pitchFamily="2" charset="0"/>
              </a:rPr>
              <a:t>:</a:t>
            </a:r>
          </a:p>
        </p:txBody>
      </p:sp>
      <p:sp>
        <p:nvSpPr>
          <p:cNvPr id="12304" name="Rectangle 16"/>
          <p:cNvSpPr>
            <a:spLocks noChangeArrowheads="1"/>
          </p:cNvSpPr>
          <p:nvPr/>
        </p:nvSpPr>
        <p:spPr bwMode="auto">
          <a:xfrm>
            <a:off x="3200401" y="1350169"/>
            <a:ext cx="2771775" cy="491729"/>
          </a:xfrm>
          <a:prstGeom prst="rect">
            <a:avLst/>
          </a:prstGeom>
          <a:gradFill rotWithShape="0">
            <a:gsLst>
              <a:gs pos="0">
                <a:srgbClr val="B1B1B1"/>
              </a:gs>
              <a:gs pos="50000">
                <a:srgbClr val="FFFFFF"/>
              </a:gs>
              <a:gs pos="100000">
                <a:srgbClr val="B1B1B1"/>
              </a:gs>
            </a:gsLst>
            <a:lin ang="5400000" scaled="1"/>
          </a:gradFill>
          <a:ln w="9360" cap="sq">
            <a:solidFill>
              <a:srgbClr val="000000"/>
            </a:solidFill>
            <a:miter lim="800000"/>
            <a:headEnd/>
            <a:tailEnd/>
          </a:ln>
        </p:spPr>
        <p:txBody>
          <a:bodyPr wrap="none" anchor="ctr"/>
          <a:lstStyle/>
          <a:p>
            <a:endParaRPr lang="en-US"/>
          </a:p>
        </p:txBody>
      </p:sp>
      <p:sp>
        <p:nvSpPr>
          <p:cNvPr id="12305" name="Text Box 17"/>
          <p:cNvSpPr txBox="1">
            <a:spLocks noChangeArrowheads="1"/>
          </p:cNvSpPr>
          <p:nvPr/>
        </p:nvSpPr>
        <p:spPr bwMode="auto">
          <a:xfrm>
            <a:off x="3514726" y="1460898"/>
            <a:ext cx="2028825" cy="273844"/>
          </a:xfrm>
          <a:prstGeom prst="rect">
            <a:avLst/>
          </a:prstGeom>
          <a:noFill/>
          <a:ln w="9525">
            <a:noFill/>
            <a:round/>
            <a:headEnd/>
            <a:tailEnd/>
          </a:ln>
        </p:spPr>
        <p:txBody>
          <a:bodyPr lIns="90000" tIns="45000" rIns="90000" bIns="45000"/>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FF0000"/>
                </a:solidFill>
                <a:latin typeface="Arial" charset="0"/>
              </a:rPr>
              <a:t>QUAN ĐẠI THẦN</a:t>
            </a:r>
          </a:p>
        </p:txBody>
      </p:sp>
      <p:sp>
        <p:nvSpPr>
          <p:cNvPr id="12306" name="Text Box 18"/>
          <p:cNvSpPr txBox="1">
            <a:spLocks noChangeArrowheads="1"/>
          </p:cNvSpPr>
          <p:nvPr/>
        </p:nvSpPr>
        <p:spPr bwMode="auto">
          <a:xfrm>
            <a:off x="4572000" y="2228850"/>
            <a:ext cx="1924050" cy="273844"/>
          </a:xfrm>
          <a:prstGeom prst="rect">
            <a:avLst/>
          </a:prstGeom>
          <a:noFill/>
          <a:ln w="9525">
            <a:noFill/>
            <a:round/>
            <a:headEnd/>
            <a:tailEnd/>
          </a:ln>
        </p:spPr>
        <p:txBody>
          <a:bodyPr lIns="90000" tIns="45000" rIns="90000" bIns="45000"/>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FF0000"/>
                </a:solidFill>
                <a:latin typeface="Arial" charset="0"/>
              </a:rPr>
              <a:t>CÁC QUAN VÕ</a:t>
            </a:r>
          </a:p>
        </p:txBody>
      </p:sp>
      <p:sp>
        <p:nvSpPr>
          <p:cNvPr id="12307" name="Rectangle 19"/>
          <p:cNvSpPr>
            <a:spLocks noChangeArrowheads="1"/>
          </p:cNvSpPr>
          <p:nvPr/>
        </p:nvSpPr>
        <p:spPr bwMode="auto">
          <a:xfrm>
            <a:off x="3786182" y="4071948"/>
            <a:ext cx="1785950" cy="375050"/>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CC"/>
                </a:solidFill>
                <a:latin typeface="Arial" charset="0"/>
              </a:rPr>
              <a:t>HUYỆN</a:t>
            </a:r>
            <a:endParaRPr lang="en-US" sz="1800" b="1" dirty="0">
              <a:solidFill>
                <a:srgbClr val="0000CC"/>
              </a:solidFill>
              <a:latin typeface="Arial" charset="0"/>
            </a:endParaRPr>
          </a:p>
        </p:txBody>
      </p:sp>
      <p:sp>
        <p:nvSpPr>
          <p:cNvPr id="12309" name="AutoShape 21"/>
          <p:cNvSpPr>
            <a:spLocks/>
          </p:cNvSpPr>
          <p:nvPr/>
        </p:nvSpPr>
        <p:spPr bwMode="auto">
          <a:xfrm>
            <a:off x="1828800" y="800100"/>
            <a:ext cx="762000" cy="1828800"/>
          </a:xfrm>
          <a:prstGeom prst="leftBrace">
            <a:avLst>
              <a:gd name="adj1" fmla="val 26667"/>
              <a:gd name="adj2" fmla="val 50000"/>
            </a:avLst>
          </a:prstGeom>
          <a:noFill/>
          <a:ln w="9525">
            <a:solidFill>
              <a:schemeClr val="tx1"/>
            </a:solidFill>
            <a:round/>
            <a:headEnd/>
            <a:tailEnd/>
          </a:ln>
        </p:spPr>
        <p:txBody>
          <a:bodyPr wrap="none" anchor="ctr"/>
          <a:lstStyle/>
          <a:p>
            <a:endParaRPr lang="en-US"/>
          </a:p>
        </p:txBody>
      </p:sp>
      <p:sp>
        <p:nvSpPr>
          <p:cNvPr id="12310" name="AutoShape 22"/>
          <p:cNvSpPr>
            <a:spLocks/>
          </p:cNvSpPr>
          <p:nvPr/>
        </p:nvSpPr>
        <p:spPr bwMode="auto">
          <a:xfrm>
            <a:off x="2209800" y="2914650"/>
            <a:ext cx="228600" cy="1714500"/>
          </a:xfrm>
          <a:prstGeom prst="leftBrace">
            <a:avLst>
              <a:gd name="adj1" fmla="val 83333"/>
              <a:gd name="adj2" fmla="val 50000"/>
            </a:avLst>
          </a:prstGeom>
          <a:noFill/>
          <a:ln w="9525">
            <a:solidFill>
              <a:schemeClr val="tx1"/>
            </a:solidFill>
            <a:round/>
            <a:headEnd/>
            <a:tailEnd/>
          </a:ln>
        </p:spPr>
        <p:txBody>
          <a:bodyPr wrap="none" anchor="ctr"/>
          <a:lstStyle/>
          <a:p>
            <a:endParaRPr lang="en-US"/>
          </a:p>
        </p:txBody>
      </p:sp>
      <p:sp>
        <p:nvSpPr>
          <p:cNvPr id="25" name="Line 11"/>
          <p:cNvSpPr>
            <a:spLocks noChangeShapeType="1"/>
          </p:cNvSpPr>
          <p:nvPr/>
        </p:nvSpPr>
        <p:spPr bwMode="auto">
          <a:xfrm>
            <a:off x="4572001" y="1071552"/>
            <a:ext cx="1587" cy="342900"/>
          </a:xfrm>
          <a:prstGeom prst="line">
            <a:avLst/>
          </a:prstGeom>
          <a:noFill/>
          <a:ln w="57150" cap="sq">
            <a:solidFill>
              <a:srgbClr val="FF3300"/>
            </a:solidFill>
            <a:miter lim="800000"/>
            <a:headEnd/>
            <a:tailEnd type="triangle" w="med" len="med"/>
          </a:ln>
        </p:spPr>
        <p:txBody>
          <a:bodyPr/>
          <a:lstStyle/>
          <a:p>
            <a:endParaRPr lang="en-US"/>
          </a:p>
        </p:txBody>
      </p:sp>
      <p:sp>
        <p:nvSpPr>
          <p:cNvPr id="28" name="Line 11"/>
          <p:cNvSpPr>
            <a:spLocks noChangeShapeType="1"/>
          </p:cNvSpPr>
          <p:nvPr/>
        </p:nvSpPr>
        <p:spPr bwMode="auto">
          <a:xfrm>
            <a:off x="3357554" y="2625329"/>
            <a:ext cx="1285884" cy="214314"/>
          </a:xfrm>
          <a:prstGeom prst="line">
            <a:avLst/>
          </a:prstGeom>
          <a:noFill/>
          <a:ln w="57150" cap="sq">
            <a:solidFill>
              <a:srgbClr val="FF3300"/>
            </a:solidFill>
            <a:miter lim="800000"/>
            <a:headEnd/>
            <a:tailEnd type="triangle" w="med" len="med"/>
          </a:ln>
        </p:spPr>
        <p:txBody>
          <a:bodyPr/>
          <a:lstStyle/>
          <a:p>
            <a:endParaRPr lang="en-US"/>
          </a:p>
        </p:txBody>
      </p:sp>
      <p:sp>
        <p:nvSpPr>
          <p:cNvPr id="29" name="Line 11"/>
          <p:cNvSpPr>
            <a:spLocks noChangeShapeType="1"/>
          </p:cNvSpPr>
          <p:nvPr/>
        </p:nvSpPr>
        <p:spPr bwMode="auto">
          <a:xfrm flipH="1">
            <a:off x="4643438" y="2625329"/>
            <a:ext cx="857256" cy="214314"/>
          </a:xfrm>
          <a:prstGeom prst="line">
            <a:avLst/>
          </a:prstGeom>
          <a:noFill/>
          <a:ln w="57150" cap="sq">
            <a:solidFill>
              <a:srgbClr val="FF3300"/>
            </a:solidFill>
            <a:miter lim="800000"/>
            <a:headEnd/>
            <a:tailEnd type="triangle" w="med" len="med"/>
          </a:ln>
        </p:spPr>
        <p:txBody>
          <a:bodyPr/>
          <a:lstStyle/>
          <a:p>
            <a:endParaRPr lang="en-US"/>
          </a:p>
        </p:txBody>
      </p:sp>
      <p:sp>
        <p:nvSpPr>
          <p:cNvPr id="31" name="Rectangle 19"/>
          <p:cNvSpPr>
            <a:spLocks noChangeArrowheads="1"/>
          </p:cNvSpPr>
          <p:nvPr/>
        </p:nvSpPr>
        <p:spPr bwMode="auto">
          <a:xfrm>
            <a:off x="3786182" y="4661312"/>
            <a:ext cx="1785950" cy="342918"/>
          </a:xfrm>
          <a:prstGeom prst="rect">
            <a:avLst/>
          </a:prstGeom>
          <a:gradFill rotWithShape="0">
            <a:gsLst>
              <a:gs pos="0">
                <a:srgbClr val="94ABB9"/>
              </a:gs>
              <a:gs pos="50000">
                <a:srgbClr val="CCECFF"/>
              </a:gs>
              <a:gs pos="100000">
                <a:srgbClr val="94ABB9"/>
              </a:gs>
            </a:gsLst>
            <a:lin ang="5400000" scaled="1"/>
          </a:gradFill>
          <a:ln w="9360" cap="sq">
            <a:solidFill>
              <a:srgbClr val="000000"/>
            </a:solidFill>
            <a:miter lim="800000"/>
            <a:headEnd/>
            <a:tailEnd/>
          </a:ln>
        </p:spPr>
        <p:txBody>
          <a:bodyPr wrap="none" lIns="90000" tIns="46800" rIns="90000" bIns="468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CC"/>
                </a:solidFill>
                <a:latin typeface="Arial" charset="0"/>
              </a:rPr>
              <a:t>HƯƠNG, XÃ</a:t>
            </a:r>
            <a:endParaRPr lang="en-US" sz="1800" b="1" dirty="0">
              <a:solidFill>
                <a:srgbClr val="0000CC"/>
              </a:solidFill>
              <a:latin typeface="Arial" charset="0"/>
            </a:endParaRPr>
          </a:p>
        </p:txBody>
      </p:sp>
      <p:cxnSp>
        <p:nvCxnSpPr>
          <p:cNvPr id="33" name="Straight Arrow Connector 32"/>
          <p:cNvCxnSpPr>
            <a:stCxn id="12295" idx="2"/>
            <a:endCxn id="12296" idx="0"/>
          </p:cNvCxnSpPr>
          <p:nvPr/>
        </p:nvCxnSpPr>
        <p:spPr>
          <a:xfrm rot="16200000" flipH="1">
            <a:off x="4591638" y="3370861"/>
            <a:ext cx="196458" cy="7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296" idx="2"/>
            <a:endCxn id="12307" idx="0"/>
          </p:cNvCxnSpPr>
          <p:nvPr/>
        </p:nvCxnSpPr>
        <p:spPr>
          <a:xfrm rot="5400000">
            <a:off x="4577553" y="3959237"/>
            <a:ext cx="214317" cy="111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307" idx="2"/>
            <a:endCxn id="31" idx="0"/>
          </p:cNvCxnSpPr>
          <p:nvPr/>
        </p:nvCxnSpPr>
        <p:spPr>
          <a:xfrm rot="5400000">
            <a:off x="4572000" y="4553956"/>
            <a:ext cx="214314"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1301</Words>
  <Application>Microsoft Office PowerPoint</Application>
  <PresentationFormat>On-screen Show (16:9)</PresentationFormat>
  <Paragraphs>149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SƠ ĐỒ: BỘ MÁY CHÍNH QUYỀN THỜI LÝ</vt:lpstr>
      <vt:lpstr>        NHÀ TIỀN LÊ                              NHÀ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CON SỐ MAY MẮN</vt:lpstr>
      <vt:lpstr>PowerPoint Presentation</vt:lpstr>
    </vt:vector>
  </TitlesOfParts>
  <Company>Dangnhimyphuoc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63</cp:revision>
  <dcterms:created xsi:type="dcterms:W3CDTF">2019-09-27T15:52:50Z</dcterms:created>
  <dcterms:modified xsi:type="dcterms:W3CDTF">2021-10-07T12:29:38Z</dcterms:modified>
</cp:coreProperties>
</file>